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0" r:id="rId3"/>
    <p:sldId id="258" r:id="rId4"/>
    <p:sldId id="289" r:id="rId5"/>
    <p:sldId id="269" r:id="rId6"/>
    <p:sldId id="288" r:id="rId7"/>
    <p:sldId id="290" r:id="rId8"/>
    <p:sldId id="291" r:id="rId9"/>
    <p:sldId id="286" r:id="rId10"/>
    <p:sldId id="28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800000"/>
    <a:srgbClr val="C25B06"/>
    <a:srgbClr val="A86ED4"/>
    <a:srgbClr val="3A003A"/>
    <a:srgbClr val="660066"/>
    <a:srgbClr val="F3072E"/>
    <a:srgbClr val="003300"/>
    <a:srgbClr val="00669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F39FC-8A5A-46BB-A0DE-26D306B88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493EE5-7EE5-40FE-993C-03F7DE034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52D3-9EA0-47C9-AD81-77BBB68F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ED554-5BD7-42A3-9ECF-C30D24B8D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E7751-EC80-48F9-BA3C-26C83E2CD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77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5D891-3AEA-4A00-9D3D-EC6990D6A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710DD5-8AEC-49E3-8EE0-85F8B0752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47F1C-E842-4244-B812-86B41C423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60387-DF26-437C-BF7A-CCE1DB32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F7032-CB84-48AE-B5B3-A34A7BDA8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76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12F557-CC38-44AE-9E25-A72AF968C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5BFC4E-CAE5-4083-95EE-05E0AE267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67E69-94F9-4D51-A54E-31A586291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26CA2-9EAD-4F09-9B9E-E392F75EB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4E274-6341-49B1-A9DB-81A289CE0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3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0D6CB-99FB-4D5F-9C36-3939E3D7E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CDAE2-A4AA-4722-8896-926A3531C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8E06F-A12B-40EF-8BBE-5F5AF4C5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6D269-615F-4375-B25C-E53C66CD2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798A2-7A48-4E23-AE6B-51F7D4A5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74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BF510-F672-4054-A9E0-BF3837A17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53386-A00E-4358-868E-8CEB7A7D8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36F84-B479-4675-BF39-4EA69F534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4A185-8312-4BE9-9D6F-3DA38E8E1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D2E9E-C506-4562-8575-8C22B183C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99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21A11-F725-47F7-8782-54277D1EA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918B9-DA12-410A-A765-BEA4686D73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893F9-DE42-4AEA-A920-721AC7512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48A69-7F4B-4D5E-9201-2213D106F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2973A-FB8C-4922-ABFA-8C8497375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64B80-5CAB-4604-880D-D89A1585E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93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EC2E0-AE67-4A60-B9A2-C9C419B68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E9A1D-C3C3-4730-83AF-6779AB5D7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309E15-D5A6-4E35-A04D-9B925EE5F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E59C0A-EE31-4223-90E5-6E54D4596B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A9F330-9AF8-4854-BB31-CACC258063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806CF1-C31E-454C-83DE-67135A626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09F60-C5A8-4469-91A5-677AA06BB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D9BD0A-1D9D-4D5F-BF99-4E2A6711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64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DD5F6-3326-4337-878F-AD9E04AB9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E0053-2B35-4521-9529-1ABAC35F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E52005-A521-43CE-9708-6A1C170FB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F0F6AB-BADB-4A27-883C-5CF043AF9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29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6699EA-0224-44D3-B465-23133C7C9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A4F55A-98C5-4DB3-8E87-5FD501135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30042-89C6-497B-831B-1E13B1AF9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87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09E95-BBF6-41AB-BE7B-0E749DAD7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FAB73-3CFA-4842-B7C0-5DA1D5354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321849-BB44-484B-9114-482732891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6CE012-CB71-431E-93F1-DB84DE77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407A4-0BEC-44BF-8FB5-21C6B50AF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2AE6B-B8E5-4FB0-99AE-62D1B310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82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C95DA-186D-4EA0-8177-F53D64114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15BB5A-4E83-4E03-B886-FBCDB4EFA5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9A65C3-65B3-496C-8D65-4FF67C27D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9B5F2-39EE-4328-A1BA-64A260B75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C7DE2-41E2-4C46-9F09-9EF7AACE1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98D6E-73CE-43F8-8648-7F73E0C51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01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B9C90F-CE83-4AE5-B7EE-FD524FA92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EA902-D974-4684-8EB8-2F7F10EFA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0AE08-7E9B-420B-9183-5EA42547E4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44E83-D0CF-488C-AF4D-F328384449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25B20-98AB-4472-9FCE-40CE11C07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65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67EBE6-0D26-4625-A9D8-B3FA721A788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089442"/>
            <a:ext cx="12192000" cy="320618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9C96790-6085-4FC0-8D13-6CB4E2C4AF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271" y="242783"/>
            <a:ext cx="12616070" cy="16663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76BCD3-F353-4663-B8CD-C266763C8D9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2076210"/>
            <a:ext cx="12191998" cy="321941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D09F63D-00CC-449F-91B2-32107842FBD9}"/>
              </a:ext>
            </a:extLst>
          </p:cNvPr>
          <p:cNvSpPr/>
          <p:nvPr/>
        </p:nvSpPr>
        <p:spPr>
          <a:xfrm>
            <a:off x="0" y="0"/>
            <a:ext cx="12191998" cy="2076210"/>
          </a:xfrm>
          <a:prstGeom prst="rect">
            <a:avLst/>
          </a:prstGeom>
          <a:solidFill>
            <a:srgbClr val="A5002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514AF9A6-365A-489A-B868-0A5AB542ACC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8079" y="5475891"/>
            <a:ext cx="2355841" cy="113932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160B667-03FB-466E-A3E5-FD595D84724F}"/>
              </a:ext>
            </a:extLst>
          </p:cNvPr>
          <p:cNvSpPr txBox="1"/>
          <p:nvPr/>
        </p:nvSpPr>
        <p:spPr>
          <a:xfrm>
            <a:off x="1636642" y="596928"/>
            <a:ext cx="9104244" cy="830997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  <a:latin typeface="+mj-lt"/>
              </a:rPr>
              <a:t>PRAY FOR VIETNAM</a:t>
            </a:r>
          </a:p>
        </p:txBody>
      </p:sp>
    </p:spTree>
    <p:extLst>
      <p:ext uri="{BB962C8B-B14F-4D97-AF65-F5344CB8AC3E}">
        <p14:creationId xmlns:p14="http://schemas.microsoft.com/office/powerpoint/2010/main" val="101355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9716BDF-A1CE-4493-877B-4E754A9CD112}"/>
              </a:ext>
            </a:extLst>
          </p:cNvPr>
          <p:cNvSpPr/>
          <p:nvPr/>
        </p:nvSpPr>
        <p:spPr>
          <a:xfrm>
            <a:off x="0" y="0"/>
            <a:ext cx="12191998" cy="2035104"/>
          </a:xfrm>
          <a:prstGeom prst="rect">
            <a:avLst/>
          </a:prstGeom>
          <a:solidFill>
            <a:srgbClr val="A5002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CC3196-A175-4095-BF4D-1DF3EBD522A3}"/>
              </a:ext>
            </a:extLst>
          </p:cNvPr>
          <p:cNvSpPr txBox="1"/>
          <p:nvPr/>
        </p:nvSpPr>
        <p:spPr>
          <a:xfrm>
            <a:off x="1438322" y="2303662"/>
            <a:ext cx="999005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Equipping</a:t>
            </a:r>
            <a:br>
              <a:rPr lang="en-US" sz="2400" dirty="0"/>
            </a:br>
            <a:r>
              <a:rPr lang="en-US" sz="2400" dirty="0"/>
              <a:t>Leadership development, theological and missiological education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Pastoral</a:t>
            </a:r>
            <a:br>
              <a:rPr lang="en-US" sz="2400" dirty="0"/>
            </a:br>
            <a:r>
              <a:rPr lang="en-US" sz="2400" dirty="0"/>
              <a:t>Caring for those coping with surgeries, loss, hospice care and other traumatic circumstances.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Outreach</a:t>
            </a:r>
            <a:br>
              <a:rPr lang="en-US" sz="2400" dirty="0"/>
            </a:br>
            <a:r>
              <a:rPr lang="en-US" sz="2400" dirty="0"/>
              <a:t>Missional businesses and campus ministries</a:t>
            </a:r>
            <a:endParaRPr lang="en-GB" sz="24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A73B390D-126C-473E-81AA-F6B72B8F2EF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D3A3A82-ADEA-46D6-8363-FA9ABAD9189C}"/>
              </a:ext>
            </a:extLst>
          </p:cNvPr>
          <p:cNvSpPr txBox="1"/>
          <p:nvPr/>
        </p:nvSpPr>
        <p:spPr>
          <a:xfrm>
            <a:off x="3176619" y="708301"/>
            <a:ext cx="5838760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latin typeface="+mj-lt"/>
              </a:rPr>
              <a:t>MINISTRIES IN VIETNAM:</a:t>
            </a:r>
          </a:p>
        </p:txBody>
      </p:sp>
    </p:spTree>
    <p:extLst>
      <p:ext uri="{BB962C8B-B14F-4D97-AF65-F5344CB8AC3E}">
        <p14:creationId xmlns:p14="http://schemas.microsoft.com/office/powerpoint/2010/main" val="31307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A91E1BDC-DFD4-45C8-B77B-0A8FCE690909}"/>
              </a:ext>
            </a:extLst>
          </p:cNvPr>
          <p:cNvSpPr txBox="1"/>
          <p:nvPr/>
        </p:nvSpPr>
        <p:spPr>
          <a:xfrm>
            <a:off x="-2" y="2811019"/>
            <a:ext cx="121920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more information, prayer resources, or if you</a:t>
            </a:r>
            <a:b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are interested in serving, please visit sim.co.uk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BDA9DD91-B686-491D-AE56-7802F46A353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22113" y="4486275"/>
            <a:ext cx="2947773" cy="142559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45C1309-9A74-4A55-A1AF-77886092DEEA}"/>
              </a:ext>
            </a:extLst>
          </p:cNvPr>
          <p:cNvSpPr txBox="1"/>
          <p:nvPr/>
        </p:nvSpPr>
        <p:spPr>
          <a:xfrm>
            <a:off x="2958959" y="1869300"/>
            <a:ext cx="6274079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Thank you for your prayers</a:t>
            </a:r>
          </a:p>
        </p:txBody>
      </p:sp>
    </p:spTree>
    <p:extLst>
      <p:ext uri="{BB962C8B-B14F-4D97-AF65-F5344CB8AC3E}">
        <p14:creationId xmlns:p14="http://schemas.microsoft.com/office/powerpoint/2010/main" val="181699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CC3196-A175-4095-BF4D-1DF3EBD522A3}"/>
              </a:ext>
            </a:extLst>
          </p:cNvPr>
          <p:cNvSpPr txBox="1"/>
          <p:nvPr/>
        </p:nvSpPr>
        <p:spPr>
          <a:xfrm>
            <a:off x="6725397" y="1421968"/>
            <a:ext cx="5401501" cy="23083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 on your guard;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stand firm in the faith;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 courageous; be strong.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 everything in love.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b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Corinthians 16:13–14</a:t>
            </a:r>
            <a:endParaRPr lang="en-GB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"/>
            <a:ext cx="6259132" cy="68644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26703C-1D85-4569-A32F-4E608A48DBC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6259132" cy="6857997"/>
          </a:xfrm>
          <a:prstGeom prst="rect">
            <a:avLst/>
          </a:prstGeom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C26A9E2-6B29-4D0E-A987-56CBD5DBEB7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0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598653E-1D28-40FF-80D2-53205CE5B18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02"/>
          <a:stretch/>
        </p:blipFill>
        <p:spPr>
          <a:xfrm>
            <a:off x="5711614" y="1100932"/>
            <a:ext cx="6208181" cy="465613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ACC3196-A175-4095-BF4D-1DF3EBD522A3}"/>
              </a:ext>
            </a:extLst>
          </p:cNvPr>
          <p:cNvSpPr txBox="1"/>
          <p:nvPr/>
        </p:nvSpPr>
        <p:spPr>
          <a:xfrm>
            <a:off x="596348" y="797510"/>
            <a:ext cx="473102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Rokkitt" panose="00000500000000000000" pitchFamily="2" charset="0"/>
              </a:rPr>
              <a:t>By faith in our loving heavenly father and empowered by his Holy Spirit, we trust God for:</a:t>
            </a:r>
            <a:b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Rokkitt" panose="00000500000000000000" pitchFamily="2" charset="0"/>
              </a:rPr>
            </a:b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Rokkitt" panose="00000500000000000000" pitchFamily="2" charset="0"/>
            </a:endParaRP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Rokkitt" panose="00000500000000000000" pitchFamily="2" charset="0"/>
              </a:rPr>
              <a:t>An established multi-ethnic team, vibrantly witnessing to the gospel through character, word and action</a:t>
            </a:r>
            <a:b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Rokkitt" panose="00000500000000000000" pitchFamily="2" charset="0"/>
              </a:rPr>
            </a:b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Rokkitt" panose="00000500000000000000" pitchFamily="2" charset="0"/>
              </a:rPr>
              <a:t>in Vietnamese communities where Christ is least known.</a:t>
            </a:r>
          </a:p>
          <a:p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Rokkitt" panose="00000500000000000000" pitchFamily="2" charset="0"/>
            </a:endParaRP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Rokkitt" panose="00000500000000000000" pitchFamily="2" charset="0"/>
              </a:rPr>
              <a:t>God’s people in local, indigenous, mission-minded and growing churches, to make disciples of Jesus within Vietnam and beyond.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  <a:latin typeface="Rokkitt" panose="00000500000000000000" pitchFamily="2" charset="0"/>
            </a:endParaRP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6E031C7D-49B2-485D-9ED8-29426106DB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13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8886F5-E11E-4FE2-9145-886340E17D16}"/>
              </a:ext>
            </a:extLst>
          </p:cNvPr>
          <p:cNvSpPr/>
          <p:nvPr/>
        </p:nvSpPr>
        <p:spPr>
          <a:xfrm>
            <a:off x="0" y="0"/>
            <a:ext cx="12191998" cy="2035104"/>
          </a:xfrm>
          <a:prstGeom prst="rect">
            <a:avLst/>
          </a:prstGeom>
          <a:solidFill>
            <a:srgbClr val="A5002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 descr="A group of people standing in front of a crowd&#10;&#10;Description automatically generated">
            <a:extLst>
              <a:ext uri="{FF2B5EF4-FFF2-40B4-BE49-F238E27FC236}">
                <a16:creationId xmlns:a16="http://schemas.microsoft.com/office/drawing/2014/main" id="{51EA43DC-F8F6-4461-8349-DE9BECC9558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035104"/>
            <a:ext cx="5552106" cy="4822896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5D99B1C7-BCEB-48A7-A795-06C73C66DE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024262D-DC32-4EC3-AE2B-B59BE77CE037}"/>
              </a:ext>
            </a:extLst>
          </p:cNvPr>
          <p:cNvSpPr txBox="1"/>
          <p:nvPr/>
        </p:nvSpPr>
        <p:spPr>
          <a:xfrm>
            <a:off x="187845" y="516345"/>
            <a:ext cx="11739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+mj-lt"/>
              </a:rPr>
              <a:t>COMMUNITIES WHERE CHRIST IS LEAST KNOWN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7ACDD9-96CB-4DB4-8D0A-E4A4FB69CAEE}"/>
              </a:ext>
            </a:extLst>
          </p:cNvPr>
          <p:cNvSpPr txBox="1"/>
          <p:nvPr/>
        </p:nvSpPr>
        <p:spPr>
          <a:xfrm>
            <a:off x="5968134" y="2381109"/>
            <a:ext cx="5943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A50021"/>
                </a:solidFill>
              </a:rPr>
              <a:t>The </a:t>
            </a:r>
            <a:r>
              <a:rPr lang="en-GB" sz="3200" dirty="0" err="1">
                <a:solidFill>
                  <a:srgbClr val="A50021"/>
                </a:solidFill>
              </a:rPr>
              <a:t>Kinh</a:t>
            </a:r>
            <a:endParaRPr lang="en-GB" sz="3200" dirty="0">
              <a:solidFill>
                <a:srgbClr val="A5002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162897-8881-4E99-B867-9B2A132F9ED8}"/>
              </a:ext>
            </a:extLst>
          </p:cNvPr>
          <p:cNvSpPr txBox="1"/>
          <p:nvPr/>
        </p:nvSpPr>
        <p:spPr>
          <a:xfrm>
            <a:off x="5968134" y="3204423"/>
            <a:ext cx="57335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 err="1"/>
              <a:t>Kinh</a:t>
            </a:r>
            <a:r>
              <a:rPr lang="en-US" sz="2400" dirty="0"/>
              <a:t> Vietnamese make up 86% of Vietnam’s 96 million people. They are the majority ethnic group.</a:t>
            </a:r>
          </a:p>
          <a:p>
            <a:endParaRPr lang="en-US" sz="2400" dirty="0"/>
          </a:p>
          <a:p>
            <a:r>
              <a:rPr lang="en-US" sz="2400" dirty="0"/>
              <a:t>Only around 1% of Vietnamese in the south identify as evangelicals. The registered church is more established, and is made up of a number of denominations.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723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8886F5-E11E-4FE2-9145-886340E17D16}"/>
              </a:ext>
            </a:extLst>
          </p:cNvPr>
          <p:cNvSpPr/>
          <p:nvPr/>
        </p:nvSpPr>
        <p:spPr>
          <a:xfrm>
            <a:off x="0" y="0"/>
            <a:ext cx="12191998" cy="2035104"/>
          </a:xfrm>
          <a:prstGeom prst="rect">
            <a:avLst/>
          </a:prstGeom>
          <a:solidFill>
            <a:srgbClr val="A5002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 descr="A group of people standing in front of a crowd&#10;&#10;Description automatically generated">
            <a:extLst>
              <a:ext uri="{FF2B5EF4-FFF2-40B4-BE49-F238E27FC236}">
                <a16:creationId xmlns:a16="http://schemas.microsoft.com/office/drawing/2014/main" id="{51EA43DC-F8F6-4461-8349-DE9BECC9558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035104"/>
            <a:ext cx="5552106" cy="4822896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5D99B1C7-BCEB-48A7-A795-06C73C66DE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87ACDD9-96CB-4DB4-8D0A-E4A4FB69CAEE}"/>
              </a:ext>
            </a:extLst>
          </p:cNvPr>
          <p:cNvSpPr txBox="1"/>
          <p:nvPr/>
        </p:nvSpPr>
        <p:spPr>
          <a:xfrm>
            <a:off x="5968134" y="2381109"/>
            <a:ext cx="5943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A50021"/>
                </a:solidFill>
              </a:rPr>
              <a:t>The </a:t>
            </a:r>
            <a:r>
              <a:rPr lang="en-GB" sz="3200" dirty="0" err="1">
                <a:solidFill>
                  <a:srgbClr val="A50021"/>
                </a:solidFill>
              </a:rPr>
              <a:t>Kinh</a:t>
            </a:r>
            <a:endParaRPr lang="en-GB" sz="3200" dirty="0">
              <a:solidFill>
                <a:srgbClr val="A5002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162897-8881-4E99-B867-9B2A132F9ED8}"/>
              </a:ext>
            </a:extLst>
          </p:cNvPr>
          <p:cNvSpPr txBox="1"/>
          <p:nvPr/>
        </p:nvSpPr>
        <p:spPr>
          <a:xfrm>
            <a:off x="5968134" y="2965884"/>
            <a:ext cx="55521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More than half of Vietnam’s population is under 30 years of age. They are seeking identity and purpose through education and employment.</a:t>
            </a:r>
            <a:endParaRPr lang="en-GB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96BCDC-3ECA-4EA4-9F17-FEB0189F48EA}"/>
              </a:ext>
            </a:extLst>
          </p:cNvPr>
          <p:cNvSpPr txBox="1"/>
          <p:nvPr/>
        </p:nvSpPr>
        <p:spPr>
          <a:xfrm>
            <a:off x="187845" y="516345"/>
            <a:ext cx="11739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+mj-lt"/>
              </a:rPr>
              <a:t>COMMUNITIES WHERE CHRIST IS LEAST KNOWN</a:t>
            </a:r>
          </a:p>
        </p:txBody>
      </p:sp>
    </p:spTree>
    <p:extLst>
      <p:ext uri="{BB962C8B-B14F-4D97-AF65-F5344CB8AC3E}">
        <p14:creationId xmlns:p14="http://schemas.microsoft.com/office/powerpoint/2010/main" val="255524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F25D73A-E329-4014-8C42-F7B87FAD65EE}"/>
              </a:ext>
            </a:extLst>
          </p:cNvPr>
          <p:cNvSpPr/>
          <p:nvPr/>
        </p:nvSpPr>
        <p:spPr>
          <a:xfrm>
            <a:off x="0" y="0"/>
            <a:ext cx="12191998" cy="2035104"/>
          </a:xfrm>
          <a:prstGeom prst="rect">
            <a:avLst/>
          </a:prstGeom>
          <a:solidFill>
            <a:srgbClr val="A5002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8BC137-5C21-47A6-A917-E035BF5EE2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035104"/>
            <a:ext cx="5094364" cy="4857787"/>
          </a:xfrm>
          <a:prstGeom prst="rect">
            <a:avLst/>
          </a:prstGeom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36A8748B-F0E0-4104-811A-477C3F762E2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FBA719D-0B30-47B9-8AA5-1000B224B848}"/>
              </a:ext>
            </a:extLst>
          </p:cNvPr>
          <p:cNvSpPr txBox="1"/>
          <p:nvPr/>
        </p:nvSpPr>
        <p:spPr>
          <a:xfrm>
            <a:off x="5671651" y="2453208"/>
            <a:ext cx="5943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A50021"/>
                </a:solidFill>
              </a:rPr>
              <a:t>Please pray…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57298D-71D6-457B-9E3B-4EED941ABA67}"/>
              </a:ext>
            </a:extLst>
          </p:cNvPr>
          <p:cNvSpPr txBox="1"/>
          <p:nvPr/>
        </p:nvSpPr>
        <p:spPr>
          <a:xfrm>
            <a:off x="5671651" y="3268081"/>
            <a:ext cx="55521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Pray for the nation. As Vietnam becomes more </a:t>
            </a:r>
            <a:r>
              <a:rPr lang="en-US" sz="2400" dirty="0" err="1"/>
              <a:t>industrialised</a:t>
            </a:r>
            <a:r>
              <a:rPr lang="en-US" sz="2400" dirty="0"/>
              <a:t>, may this provide opportunities for missional business, engaging universities, and educational initiatives, through which the people will find true purpose in Christ.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816521-7B79-4EFA-B666-AC0F770699C1}"/>
              </a:ext>
            </a:extLst>
          </p:cNvPr>
          <p:cNvSpPr txBox="1"/>
          <p:nvPr/>
        </p:nvSpPr>
        <p:spPr>
          <a:xfrm>
            <a:off x="187845" y="516345"/>
            <a:ext cx="11739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+mj-lt"/>
              </a:rPr>
              <a:t>COMMUNITIES WHERE CHRIST IS LEAST KNOWN</a:t>
            </a:r>
          </a:p>
        </p:txBody>
      </p:sp>
    </p:spTree>
    <p:extLst>
      <p:ext uri="{BB962C8B-B14F-4D97-AF65-F5344CB8AC3E}">
        <p14:creationId xmlns:p14="http://schemas.microsoft.com/office/powerpoint/2010/main" val="341886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F25D73A-E329-4014-8C42-F7B87FAD65EE}"/>
              </a:ext>
            </a:extLst>
          </p:cNvPr>
          <p:cNvSpPr/>
          <p:nvPr/>
        </p:nvSpPr>
        <p:spPr>
          <a:xfrm>
            <a:off x="0" y="0"/>
            <a:ext cx="12191998" cy="2035104"/>
          </a:xfrm>
          <a:prstGeom prst="rect">
            <a:avLst/>
          </a:prstGeom>
          <a:solidFill>
            <a:srgbClr val="A5002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8BC137-5C21-47A6-A917-E035BF5EE2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035104"/>
            <a:ext cx="5094364" cy="4857787"/>
          </a:xfrm>
          <a:prstGeom prst="rect">
            <a:avLst/>
          </a:prstGeom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36A8748B-F0E0-4104-811A-477C3F762E2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FBA719D-0B30-47B9-8AA5-1000B224B848}"/>
              </a:ext>
            </a:extLst>
          </p:cNvPr>
          <p:cNvSpPr txBox="1"/>
          <p:nvPr/>
        </p:nvSpPr>
        <p:spPr>
          <a:xfrm>
            <a:off x="5671651" y="2453208"/>
            <a:ext cx="5943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A50021"/>
                </a:solidFill>
              </a:rPr>
              <a:t>Please pray…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57298D-71D6-457B-9E3B-4EED941ABA67}"/>
              </a:ext>
            </a:extLst>
          </p:cNvPr>
          <p:cNvSpPr txBox="1"/>
          <p:nvPr/>
        </p:nvSpPr>
        <p:spPr>
          <a:xfrm>
            <a:off x="5671651" y="3268081"/>
            <a:ext cx="55521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Pray for government officials and military personnel (who are pillars in Vietnamese society) to look </a:t>
            </a:r>
            <a:r>
              <a:rPr lang="en-US" sz="2400" dirty="0" err="1"/>
              <a:t>favourably</a:t>
            </a:r>
            <a:r>
              <a:rPr lang="en-US" sz="2400" dirty="0"/>
              <a:t> upon Christians.</a:t>
            </a:r>
          </a:p>
          <a:p>
            <a:endParaRPr lang="en-US" sz="2400" dirty="0"/>
          </a:p>
          <a:p>
            <a:r>
              <a:rPr lang="en-US" sz="2400" dirty="0"/>
              <a:t>Pray for the Lord’s provision of new workers who will thrive in Vietnam and will be able to make disciples in culturally appropriate ways.</a:t>
            </a:r>
            <a:endParaRPr lang="en-GB" sz="2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93AC53-1D8A-4B77-94E6-5447CE6B870C}"/>
              </a:ext>
            </a:extLst>
          </p:cNvPr>
          <p:cNvSpPr txBox="1"/>
          <p:nvPr/>
        </p:nvSpPr>
        <p:spPr>
          <a:xfrm>
            <a:off x="187845" y="516345"/>
            <a:ext cx="11739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+mj-lt"/>
              </a:rPr>
              <a:t>COMMUNITIES WHERE CHRIST IS LEAST KNOWN</a:t>
            </a:r>
          </a:p>
        </p:txBody>
      </p:sp>
    </p:spTree>
    <p:extLst>
      <p:ext uri="{BB962C8B-B14F-4D97-AF65-F5344CB8AC3E}">
        <p14:creationId xmlns:p14="http://schemas.microsoft.com/office/powerpoint/2010/main" val="412234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E1C7647-A49B-42FF-88E3-7EB2BF922617}"/>
              </a:ext>
            </a:extLst>
          </p:cNvPr>
          <p:cNvSpPr/>
          <p:nvPr/>
        </p:nvSpPr>
        <p:spPr>
          <a:xfrm>
            <a:off x="0" y="0"/>
            <a:ext cx="12191998" cy="2035104"/>
          </a:xfrm>
          <a:prstGeom prst="rect">
            <a:avLst/>
          </a:prstGeom>
          <a:solidFill>
            <a:srgbClr val="A5002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D60890-A822-4BFE-9EF4-176461BBA2A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2035103"/>
            <a:ext cx="5075583" cy="4839879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ADDEF286-BD2D-45D3-B256-57FCD54BB52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A89CB91-A501-4DC9-9176-F3C261B8ECBC}"/>
              </a:ext>
            </a:extLst>
          </p:cNvPr>
          <p:cNvSpPr txBox="1"/>
          <p:nvPr/>
        </p:nvSpPr>
        <p:spPr>
          <a:xfrm>
            <a:off x="5671651" y="3268081"/>
            <a:ext cx="59430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Pray for believers and local churches to reach out to those who have yet to hear of Jesus. Pray for unity between leaders of various registered and unregistered denominations.</a:t>
            </a:r>
          </a:p>
          <a:p>
            <a:endParaRPr lang="en-US" sz="2400" dirty="0"/>
          </a:p>
          <a:p>
            <a:r>
              <a:rPr lang="en-US" sz="2400" dirty="0"/>
              <a:t>Pray for the training of Vietnamese Christians to equip their own people and develop leaders.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DDA9F1-0751-4C67-9C00-490E6EF20E93}"/>
              </a:ext>
            </a:extLst>
          </p:cNvPr>
          <p:cNvSpPr txBox="1"/>
          <p:nvPr/>
        </p:nvSpPr>
        <p:spPr>
          <a:xfrm>
            <a:off x="5671651" y="2453208"/>
            <a:ext cx="5943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A50021"/>
                </a:solidFill>
              </a:rPr>
              <a:t>Please pray…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6E0178-E2AF-4C38-9C58-C14F5C7EEFCD}"/>
              </a:ext>
            </a:extLst>
          </p:cNvPr>
          <p:cNvSpPr txBox="1"/>
          <p:nvPr/>
        </p:nvSpPr>
        <p:spPr>
          <a:xfrm>
            <a:off x="187845" y="516345"/>
            <a:ext cx="11739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+mj-lt"/>
              </a:rPr>
              <a:t>COMMUNITIES WHERE CHRIST IS LEAST KNOWN</a:t>
            </a:r>
          </a:p>
        </p:txBody>
      </p:sp>
    </p:spTree>
    <p:extLst>
      <p:ext uri="{BB962C8B-B14F-4D97-AF65-F5344CB8AC3E}">
        <p14:creationId xmlns:p14="http://schemas.microsoft.com/office/powerpoint/2010/main" val="238590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E1C7647-A49B-42FF-88E3-7EB2BF922617}"/>
              </a:ext>
            </a:extLst>
          </p:cNvPr>
          <p:cNvSpPr/>
          <p:nvPr/>
        </p:nvSpPr>
        <p:spPr>
          <a:xfrm>
            <a:off x="0" y="0"/>
            <a:ext cx="12191998" cy="2035104"/>
          </a:xfrm>
          <a:prstGeom prst="rect">
            <a:avLst/>
          </a:prstGeom>
          <a:solidFill>
            <a:srgbClr val="A5002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D60890-A822-4BFE-9EF4-176461BBA2A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2035103"/>
            <a:ext cx="5075583" cy="4839879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ADDEF286-BD2D-45D3-B256-57FCD54BB52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A89CB91-A501-4DC9-9176-F3C261B8ECBC}"/>
              </a:ext>
            </a:extLst>
          </p:cNvPr>
          <p:cNvSpPr txBox="1"/>
          <p:nvPr/>
        </p:nvSpPr>
        <p:spPr>
          <a:xfrm>
            <a:off x="5671651" y="3268081"/>
            <a:ext cx="60432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Pray for opportunities to begin work with northern ethnic minority communities that have no church.</a:t>
            </a:r>
          </a:p>
          <a:p>
            <a:endParaRPr lang="en-US" sz="2400" dirty="0"/>
          </a:p>
          <a:p>
            <a:r>
              <a:rPr lang="en-US" sz="2400" dirty="0"/>
              <a:t>Pray for courage and perseverance for those facing opposition and persecution for their faith.</a:t>
            </a:r>
            <a:endParaRPr lang="en-GB" sz="2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DDA9F1-0751-4C67-9C00-490E6EF20E93}"/>
              </a:ext>
            </a:extLst>
          </p:cNvPr>
          <p:cNvSpPr txBox="1"/>
          <p:nvPr/>
        </p:nvSpPr>
        <p:spPr>
          <a:xfrm>
            <a:off x="5671651" y="2453208"/>
            <a:ext cx="5943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A50021"/>
                </a:solidFill>
              </a:rPr>
              <a:t>Please pray…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28A64D-B64E-443C-B863-0DFF1ABB103C}"/>
              </a:ext>
            </a:extLst>
          </p:cNvPr>
          <p:cNvSpPr txBox="1"/>
          <p:nvPr/>
        </p:nvSpPr>
        <p:spPr>
          <a:xfrm>
            <a:off x="187845" y="516345"/>
            <a:ext cx="11739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+mj-lt"/>
              </a:rPr>
              <a:t>COMMUNITIES WHERE CHRIST IS LEAST KNOWN</a:t>
            </a:r>
          </a:p>
        </p:txBody>
      </p:sp>
    </p:spTree>
    <p:extLst>
      <p:ext uri="{BB962C8B-B14F-4D97-AF65-F5344CB8AC3E}">
        <p14:creationId xmlns:p14="http://schemas.microsoft.com/office/powerpoint/2010/main" val="419896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14318</TotalTime>
  <Words>450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Rokkitt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Hunt</dc:creator>
  <cp:lastModifiedBy>Amelia Gibson</cp:lastModifiedBy>
  <cp:revision>212</cp:revision>
  <dcterms:created xsi:type="dcterms:W3CDTF">2018-01-04T16:27:46Z</dcterms:created>
  <dcterms:modified xsi:type="dcterms:W3CDTF">2021-02-10T12:29:59Z</dcterms:modified>
</cp:coreProperties>
</file>