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58" r:id="rId4"/>
    <p:sldId id="269" r:id="rId5"/>
    <p:sldId id="271" r:id="rId6"/>
    <p:sldId id="270" r:id="rId7"/>
    <p:sldId id="272" r:id="rId8"/>
    <p:sldId id="275" r:id="rId9"/>
    <p:sldId id="274" r:id="rId10"/>
    <p:sldId id="273" r:id="rId11"/>
    <p:sldId id="276" r:id="rId12"/>
    <p:sldId id="267"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800000"/>
    <a:srgbClr val="003366"/>
    <a:srgbClr val="006666"/>
    <a:srgbClr val="008080"/>
    <a:srgbClr val="660033"/>
    <a:srgbClr val="660066"/>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9"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64FC-31FD-48EE-A9D8-A97F1FC73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6DBB09-3E67-483E-8E4A-2D544203D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158DA0-6C05-4066-B7B0-DDF3A5FEF4AC}"/>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5" name="Footer Placeholder 4">
            <a:extLst>
              <a:ext uri="{FF2B5EF4-FFF2-40B4-BE49-F238E27FC236}">
                <a16:creationId xmlns:a16="http://schemas.microsoft.com/office/drawing/2014/main" id="{92866A89-64A2-49A8-8581-0D7E756CB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CBB46-2940-4A9D-9445-C377EDC21C1D}"/>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98051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5D65-89EF-4A25-A6BE-CDF07B2BE9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D8BD44-C3E2-45D0-B098-0B75032062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720DB1-3BDA-4355-AC78-47878D5EDF1C}"/>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5" name="Footer Placeholder 4">
            <a:extLst>
              <a:ext uri="{FF2B5EF4-FFF2-40B4-BE49-F238E27FC236}">
                <a16:creationId xmlns:a16="http://schemas.microsoft.com/office/drawing/2014/main" id="{94824EC9-10B2-4E17-AC76-53431BDD6B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FDF147-BFE2-47B5-B5DC-72AE976A1455}"/>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09786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23DF3-E526-4541-83D2-C62A1FEB57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7E2DDD-98E6-4E54-A1F8-CF4F4C02C3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17673-5E21-40A3-8A1D-9B315F416127}"/>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5" name="Footer Placeholder 4">
            <a:extLst>
              <a:ext uri="{FF2B5EF4-FFF2-40B4-BE49-F238E27FC236}">
                <a16:creationId xmlns:a16="http://schemas.microsoft.com/office/drawing/2014/main" id="{A6EBDD79-3296-4CD4-94B1-C236BCD11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5A0DB-0EEA-4D16-9FCD-64F0D43B2AAE}"/>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80912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60C8-6905-4F70-B002-56F8B76AA5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29D108-6C0B-4B8E-8D08-CB9AF5AF83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A6BDAD-5C73-4E53-9909-B32FBB4FA580}"/>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5" name="Footer Placeholder 4">
            <a:extLst>
              <a:ext uri="{FF2B5EF4-FFF2-40B4-BE49-F238E27FC236}">
                <a16:creationId xmlns:a16="http://schemas.microsoft.com/office/drawing/2014/main" id="{B9F213E4-46FC-433D-840B-0DD12C5E9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6F4B9-98F1-48BE-9663-4916978D30B0}"/>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76520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D8B3-440E-4EC8-8046-958EF6579F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C92B01-47A6-4CB1-88F4-061FFFF005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01E462-5AA3-4C36-91DC-36A45720F7F8}"/>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5" name="Footer Placeholder 4">
            <a:extLst>
              <a:ext uri="{FF2B5EF4-FFF2-40B4-BE49-F238E27FC236}">
                <a16:creationId xmlns:a16="http://schemas.microsoft.com/office/drawing/2014/main" id="{C52483A4-8A8D-43FA-BBA3-BD3578C089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5A029F-8F0D-46AC-B8EE-A5E3D4C1793B}"/>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140780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7D89-8794-4C8D-B42C-03522DFC11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001664-DA5C-406B-9D5B-92E572B21B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2B57F1-B1EA-4770-9377-37913FD806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94108F-5231-4F5F-A12B-95E3757B3FD8}"/>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6" name="Footer Placeholder 5">
            <a:extLst>
              <a:ext uri="{FF2B5EF4-FFF2-40B4-BE49-F238E27FC236}">
                <a16:creationId xmlns:a16="http://schemas.microsoft.com/office/drawing/2014/main" id="{9DF33254-F833-43EF-898E-9116769000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E38A97-F76D-4A83-B26A-A3789327B274}"/>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84693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485A-73D5-47A2-A4F3-4B5C1C96D2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CF191C-D218-4849-A778-3EE2F8BD4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087BDC-E92E-47AF-83D7-00F70E7C1D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C9027A-AFE2-4DF0-BB35-CAC45C532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F6CEA1-F10C-4D85-8151-D78BDBAFE2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FEACB6-C1BB-429F-A489-143DE5CF171B}"/>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8" name="Footer Placeholder 7">
            <a:extLst>
              <a:ext uri="{FF2B5EF4-FFF2-40B4-BE49-F238E27FC236}">
                <a16:creationId xmlns:a16="http://schemas.microsoft.com/office/drawing/2014/main" id="{F30945E1-0A5C-4DAC-A800-CA33FB811E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DE9D4F-E13D-4E8C-924C-2AEA4B1EB788}"/>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153924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6147-0928-4398-BC21-D2BBE84E2E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FAC008-5583-4624-AC63-DA990ABFB64D}"/>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4" name="Footer Placeholder 3">
            <a:extLst>
              <a:ext uri="{FF2B5EF4-FFF2-40B4-BE49-F238E27FC236}">
                <a16:creationId xmlns:a16="http://schemas.microsoft.com/office/drawing/2014/main" id="{8B797552-55B0-4BCB-BF52-E6643F178E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076579-719D-4CC6-8084-DB859B38FA47}"/>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94908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B717E-B4D3-4B3D-9911-BC2F738D5FF0}"/>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3" name="Footer Placeholder 2">
            <a:extLst>
              <a:ext uri="{FF2B5EF4-FFF2-40B4-BE49-F238E27FC236}">
                <a16:creationId xmlns:a16="http://schemas.microsoft.com/office/drawing/2014/main" id="{A03BE6E1-8824-4C9A-88CB-D7F020774E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C1FD3F-4448-47EB-AC99-8BF2BF540913}"/>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40654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B098-FBDA-41F5-AE26-A760A7AFB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F31EF3-2F89-4701-B1EB-930C40758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901431-35E1-4929-89CB-B593255BB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514EE2-EB51-43F0-AD27-59CDFE26088E}"/>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6" name="Footer Placeholder 5">
            <a:extLst>
              <a:ext uri="{FF2B5EF4-FFF2-40B4-BE49-F238E27FC236}">
                <a16:creationId xmlns:a16="http://schemas.microsoft.com/office/drawing/2014/main" id="{D0DF4968-CA68-4427-A96D-0F32AB93F5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D25AF3-4BC1-4B9B-8818-D0B8A8FCDB36}"/>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644725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6467-A73B-4B8D-A5BD-3721F1ADA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2489BA-8291-486A-A491-50A5BCBEB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02C2B3-93D3-4A86-9300-11DF756AE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EEECEC-5664-40A8-9267-F921E6614C1E}"/>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6" name="Footer Placeholder 5">
            <a:extLst>
              <a:ext uri="{FF2B5EF4-FFF2-40B4-BE49-F238E27FC236}">
                <a16:creationId xmlns:a16="http://schemas.microsoft.com/office/drawing/2014/main" id="{CD753D53-C622-4793-A59A-AAE300E3D7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C08C21-1648-4F77-9F78-B65A0DE912EF}"/>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51486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E9B86-9512-4448-9515-02CC3C39B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7F4F72-CD00-44E7-A4AB-5F5351197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E9D29-BC04-460D-A244-CC1EB9F00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773C5-6E30-4255-9620-35B1136AB1D9}" type="datetimeFigureOut">
              <a:rPr lang="en-GB" smtClean="0"/>
              <a:t>10/02/2021</a:t>
            </a:fld>
            <a:endParaRPr lang="en-GB"/>
          </a:p>
        </p:txBody>
      </p:sp>
      <p:sp>
        <p:nvSpPr>
          <p:cNvPr id="5" name="Footer Placeholder 4">
            <a:extLst>
              <a:ext uri="{FF2B5EF4-FFF2-40B4-BE49-F238E27FC236}">
                <a16:creationId xmlns:a16="http://schemas.microsoft.com/office/drawing/2014/main" id="{0EB74D6E-ABAB-4453-85A5-4D37610D3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4AB28A-044D-4457-8FAB-C5A0D086A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3CB0F-39EE-4AE7-BBE7-67DE7D1BBAA8}" type="slidenum">
              <a:rPr lang="en-GB" smtClean="0"/>
              <a:t>‹#›</a:t>
            </a:fld>
            <a:endParaRPr lang="en-GB"/>
          </a:p>
        </p:txBody>
      </p:sp>
    </p:spTree>
    <p:extLst>
      <p:ext uri="{BB962C8B-B14F-4D97-AF65-F5344CB8AC3E}">
        <p14:creationId xmlns:p14="http://schemas.microsoft.com/office/powerpoint/2010/main" val="1188951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17F11-8315-4D00-A6E6-9126EE364710}"/>
              </a:ext>
            </a:extLst>
          </p:cNvPr>
          <p:cNvSpPr/>
          <p:nvPr/>
        </p:nvSpPr>
        <p:spPr>
          <a:xfrm>
            <a:off x="0" y="4699874"/>
            <a:ext cx="12192000" cy="2226365"/>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5758"/>
            <a:ext cx="12200144" cy="5357611"/>
          </a:xfrm>
          <a:prstGeom prst="rect">
            <a:avLst/>
          </a:prstGeom>
        </p:spPr>
      </p:pic>
      <p:sp>
        <p:nvSpPr>
          <p:cNvPr id="10" name="Rectangle 9">
            <a:extLst>
              <a:ext uri="{FF2B5EF4-FFF2-40B4-BE49-F238E27FC236}">
                <a16:creationId xmlns:a16="http://schemas.microsoft.com/office/drawing/2014/main" id="{FFD0AB2D-E04F-4405-9781-C54C46F8895E}"/>
              </a:ext>
            </a:extLst>
          </p:cNvPr>
          <p:cNvSpPr/>
          <p:nvPr/>
        </p:nvSpPr>
        <p:spPr>
          <a:xfrm>
            <a:off x="0" y="0"/>
            <a:ext cx="12192000" cy="2226365"/>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C96790-6085-4FC0-8D13-6CB4E2C4AF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271" y="242783"/>
            <a:ext cx="12616070" cy="1666394"/>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8BDFD19F-8405-40CF-BE60-1FBD44BA1B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67489" y="5530931"/>
            <a:ext cx="2842549" cy="1195128"/>
          </a:xfrm>
          <a:prstGeom prst="rect">
            <a:avLst/>
          </a:prstGeom>
        </p:spPr>
      </p:pic>
      <p:sp>
        <p:nvSpPr>
          <p:cNvPr id="13" name="TextBox 12">
            <a:extLst>
              <a:ext uri="{FF2B5EF4-FFF2-40B4-BE49-F238E27FC236}">
                <a16:creationId xmlns:a16="http://schemas.microsoft.com/office/drawing/2014/main" id="{01916223-B4F1-464D-B606-0FAA45FDC65A}"/>
              </a:ext>
            </a:extLst>
          </p:cNvPr>
          <p:cNvSpPr txBox="1"/>
          <p:nvPr/>
        </p:nvSpPr>
        <p:spPr>
          <a:xfrm>
            <a:off x="1636642" y="596928"/>
            <a:ext cx="9104244" cy="830997"/>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GB" sz="4800" dirty="0">
                <a:solidFill>
                  <a:schemeClr val="bg1"/>
                </a:solidFill>
                <a:latin typeface="+mj-lt"/>
              </a:rPr>
              <a:t>PRAY FOR PAKISTAN</a:t>
            </a:r>
          </a:p>
        </p:txBody>
      </p:sp>
    </p:spTree>
    <p:extLst>
      <p:ext uri="{BB962C8B-B14F-4D97-AF65-F5344CB8AC3E}">
        <p14:creationId xmlns:p14="http://schemas.microsoft.com/office/powerpoint/2010/main" val="101355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19909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01" y="2386345"/>
            <a:ext cx="4834725" cy="3626044"/>
          </a:xfrm>
          <a:prstGeom prst="rect">
            <a:avLst/>
          </a:prstGeom>
          <a:effectLst>
            <a:innerShdw blurRad="114300">
              <a:prstClr val="black"/>
            </a:innerShdw>
          </a:effectLst>
        </p:spPr>
      </p:pic>
      <p:pic>
        <p:nvPicPr>
          <p:cNvPr id="11" name="Picture 10" descr="A close up of a sign&#10;&#10;Description automatically generated">
            <a:extLst>
              <a:ext uri="{FF2B5EF4-FFF2-40B4-BE49-F238E27FC236}">
                <a16:creationId xmlns:a16="http://schemas.microsoft.com/office/drawing/2014/main" id="{7C394F26-37D9-4691-B3CF-6A25EE4CBD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4" name="TextBox 13">
            <a:extLst>
              <a:ext uri="{FF2B5EF4-FFF2-40B4-BE49-F238E27FC236}">
                <a16:creationId xmlns:a16="http://schemas.microsoft.com/office/drawing/2014/main" id="{650275CD-B089-469C-B1F4-3B0DC4FAFFAA}"/>
              </a:ext>
            </a:extLst>
          </p:cNvPr>
          <p:cNvSpPr txBox="1"/>
          <p:nvPr/>
        </p:nvSpPr>
        <p:spPr>
          <a:xfrm>
            <a:off x="6658200" y="2345145"/>
            <a:ext cx="5096478" cy="584775"/>
          </a:xfrm>
          <a:prstGeom prst="rect">
            <a:avLst/>
          </a:prstGeom>
          <a:noFill/>
        </p:spPr>
        <p:txBody>
          <a:bodyPr wrap="square" rtlCol="0">
            <a:spAutoFit/>
          </a:bodyPr>
          <a:lstStyle/>
          <a:p>
            <a:r>
              <a:rPr lang="en-GB" sz="3200" dirty="0">
                <a:solidFill>
                  <a:srgbClr val="006699"/>
                </a:solidFill>
              </a:rPr>
              <a:t>The Gypsies of Lahore</a:t>
            </a:r>
          </a:p>
        </p:txBody>
      </p:sp>
      <p:sp>
        <p:nvSpPr>
          <p:cNvPr id="16" name="TextBox 15">
            <a:extLst>
              <a:ext uri="{FF2B5EF4-FFF2-40B4-BE49-F238E27FC236}">
                <a16:creationId xmlns:a16="http://schemas.microsoft.com/office/drawing/2014/main" id="{534CFFCC-FE21-49CC-B989-887959F8FE9E}"/>
              </a:ext>
            </a:extLst>
          </p:cNvPr>
          <p:cNvSpPr txBox="1"/>
          <p:nvPr/>
        </p:nvSpPr>
        <p:spPr>
          <a:xfrm>
            <a:off x="119271" y="298705"/>
            <a:ext cx="11934425" cy="923330"/>
          </a:xfrm>
          <a:prstGeom prst="rect">
            <a:avLst/>
          </a:prstGeom>
          <a:noFill/>
        </p:spPr>
        <p:txBody>
          <a:bodyPr wrap="square" rtlCol="0">
            <a:spAutoFit/>
          </a:bodyPr>
          <a:lstStyle/>
          <a:p>
            <a:pPr algn="ctr"/>
            <a:r>
              <a:rPr lang="en-GB" sz="5400" dirty="0">
                <a:solidFill>
                  <a:schemeClr val="bg1"/>
                </a:solidFill>
                <a:latin typeface="+mj-lt"/>
              </a:rPr>
              <a:t>Communities where Christ is  least known </a:t>
            </a:r>
          </a:p>
        </p:txBody>
      </p:sp>
      <p:sp>
        <p:nvSpPr>
          <p:cNvPr id="18" name="TextBox 17">
            <a:extLst>
              <a:ext uri="{FF2B5EF4-FFF2-40B4-BE49-F238E27FC236}">
                <a16:creationId xmlns:a16="http://schemas.microsoft.com/office/drawing/2014/main" id="{461C703F-A720-489A-B5CC-8A47CEE3B03B}"/>
              </a:ext>
            </a:extLst>
          </p:cNvPr>
          <p:cNvSpPr txBox="1"/>
          <p:nvPr/>
        </p:nvSpPr>
        <p:spPr>
          <a:xfrm>
            <a:off x="6658200" y="3196214"/>
            <a:ext cx="4721324" cy="2123658"/>
          </a:xfrm>
          <a:prstGeom prst="rect">
            <a:avLst/>
          </a:prstGeom>
          <a:noFill/>
        </p:spPr>
        <p:txBody>
          <a:bodyPr wrap="square" rtlCol="0">
            <a:spAutoFit/>
          </a:bodyPr>
          <a:lstStyle/>
          <a:p>
            <a:r>
              <a:rPr lang="en-GB" sz="2400" dirty="0"/>
              <a:t>Praise God that through SIM’s partner ministry, many young people are attending Sunday school and learning God’s word.</a:t>
            </a:r>
          </a:p>
          <a:p>
            <a:endParaRPr lang="en-GB" dirty="0"/>
          </a:p>
          <a:p>
            <a:endParaRPr lang="en-GB" dirty="0"/>
          </a:p>
        </p:txBody>
      </p:sp>
    </p:spTree>
    <p:extLst>
      <p:ext uri="{BB962C8B-B14F-4D97-AF65-F5344CB8AC3E}">
        <p14:creationId xmlns:p14="http://schemas.microsoft.com/office/powerpoint/2010/main" val="334473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0"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4F8F73F5-85D8-4A07-B9A0-91666E29518F}"/>
              </a:ext>
            </a:extLst>
          </p:cNvPr>
          <p:cNvSpPr/>
          <p:nvPr/>
        </p:nvSpPr>
        <p:spPr>
          <a:xfrm>
            <a:off x="0" y="-450168"/>
            <a:ext cx="12192000" cy="19909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F1F7DA04-2913-46FB-A20D-28F025CDE64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23296" y="2125932"/>
            <a:ext cx="3755092" cy="4433363"/>
          </a:xfrm>
          <a:prstGeom prst="rect">
            <a:avLst/>
          </a:prstGeom>
          <a:effectLst>
            <a:innerShdw blurRad="114300">
              <a:prstClr val="black"/>
            </a:innerShdw>
          </a:effectLst>
        </p:spPr>
      </p:pic>
      <p:sp>
        <p:nvSpPr>
          <p:cNvPr id="12" name="TextBox 11">
            <a:extLst>
              <a:ext uri="{FF2B5EF4-FFF2-40B4-BE49-F238E27FC236}">
                <a16:creationId xmlns:a16="http://schemas.microsoft.com/office/drawing/2014/main" id="{ABC6F100-E5D1-4542-B02D-5E605B5256FB}"/>
              </a:ext>
            </a:extLst>
          </p:cNvPr>
          <p:cNvSpPr txBox="1"/>
          <p:nvPr/>
        </p:nvSpPr>
        <p:spPr>
          <a:xfrm>
            <a:off x="82393" y="6177389"/>
            <a:ext cx="3755092" cy="246221"/>
          </a:xfrm>
          <a:prstGeom prst="rect">
            <a:avLst/>
          </a:prstGeom>
          <a:noFill/>
        </p:spPr>
        <p:txBody>
          <a:bodyPr wrap="square" rtlCol="0">
            <a:spAutoFit/>
          </a:bodyPr>
          <a:lstStyle/>
          <a:p>
            <a:r>
              <a:rPr lang="en-GB" sz="1000" dirty="0">
                <a:solidFill>
                  <a:schemeClr val="bg2">
                    <a:lumMod val="50000"/>
                  </a:schemeClr>
                </a:solidFill>
              </a:rPr>
              <a:t>Photo credit: http://bit.ly/2GEewXy</a:t>
            </a:r>
          </a:p>
        </p:txBody>
      </p:sp>
      <p:pic>
        <p:nvPicPr>
          <p:cNvPr id="10" name="Picture 9" descr="A close up of a sign&#10;&#10;Description automatically generated">
            <a:extLst>
              <a:ext uri="{FF2B5EF4-FFF2-40B4-BE49-F238E27FC236}">
                <a16:creationId xmlns:a16="http://schemas.microsoft.com/office/drawing/2014/main" id="{A17FF29C-51E1-4698-ABBC-D14F01DC89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3" name="TextBox 12">
            <a:extLst>
              <a:ext uri="{FF2B5EF4-FFF2-40B4-BE49-F238E27FC236}">
                <a16:creationId xmlns:a16="http://schemas.microsoft.com/office/drawing/2014/main" id="{1D4A2EA1-7196-4155-96A8-EFC189FF6B95}"/>
              </a:ext>
            </a:extLst>
          </p:cNvPr>
          <p:cNvSpPr txBox="1"/>
          <p:nvPr/>
        </p:nvSpPr>
        <p:spPr>
          <a:xfrm>
            <a:off x="119271" y="298705"/>
            <a:ext cx="11934425" cy="769441"/>
          </a:xfrm>
          <a:prstGeom prst="rect">
            <a:avLst/>
          </a:prstGeom>
          <a:noFill/>
        </p:spPr>
        <p:txBody>
          <a:bodyPr wrap="square" rtlCol="0">
            <a:spAutoFit/>
          </a:bodyPr>
          <a:lstStyle/>
          <a:p>
            <a:pPr algn="ctr"/>
            <a:r>
              <a:rPr lang="en-GB" sz="4400" dirty="0">
                <a:solidFill>
                  <a:schemeClr val="bg1"/>
                </a:solidFill>
                <a:latin typeface="+mj-lt"/>
              </a:rPr>
              <a:t>PRAYER REQUESTS FROM THE SIM TEAM</a:t>
            </a:r>
          </a:p>
        </p:txBody>
      </p:sp>
      <p:sp>
        <p:nvSpPr>
          <p:cNvPr id="14" name="TextBox 13">
            <a:extLst>
              <a:ext uri="{FF2B5EF4-FFF2-40B4-BE49-F238E27FC236}">
                <a16:creationId xmlns:a16="http://schemas.microsoft.com/office/drawing/2014/main" id="{CFBF8D9A-583D-4747-807A-17E23F85792C}"/>
              </a:ext>
            </a:extLst>
          </p:cNvPr>
          <p:cNvSpPr txBox="1"/>
          <p:nvPr/>
        </p:nvSpPr>
        <p:spPr>
          <a:xfrm>
            <a:off x="5472514" y="2125932"/>
            <a:ext cx="6254991" cy="4431983"/>
          </a:xfrm>
          <a:prstGeom prst="rect">
            <a:avLst/>
          </a:prstGeom>
          <a:noFill/>
        </p:spPr>
        <p:txBody>
          <a:bodyPr wrap="square" rtlCol="0">
            <a:spAutoFit/>
          </a:bodyPr>
          <a:lstStyle/>
          <a:p>
            <a:pPr marL="342900" indent="-342900">
              <a:buFont typeface="Arial" panose="020B0604020202020204" pitchFamily="34" charset="0"/>
              <a:buChar char="•"/>
            </a:pPr>
            <a:r>
              <a:rPr lang="en-GB" sz="2400" dirty="0"/>
              <a:t>Visas for new personnel, and for visa renewals.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Further development of the current and future leadership.</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ongoing training of Christian leaders.</a:t>
            </a:r>
          </a:p>
          <a:p>
            <a:r>
              <a:rPr lang="en-GB" sz="2400" dirty="0"/>
              <a:t> </a:t>
            </a:r>
          </a:p>
          <a:p>
            <a:pPr marL="342900" indent="-342900">
              <a:buFont typeface="Arial" panose="020B0604020202020204" pitchFamily="34" charset="0"/>
              <a:buChar char="•"/>
            </a:pPr>
            <a:r>
              <a:rPr lang="en-GB" sz="2400" dirty="0"/>
              <a:t>People from all ethnic backgrounds to know Jesus Christ.</a:t>
            </a:r>
          </a:p>
          <a:p>
            <a:pPr marL="342900" indent="-342900">
              <a:buFont typeface="Arial" panose="020B0604020202020204" pitchFamily="34" charset="0"/>
              <a:buChar char="•"/>
            </a:pPr>
            <a:endParaRPr lang="en-GB" sz="2400" dirty="0"/>
          </a:p>
          <a:p>
            <a:endParaRPr lang="en-GB" dirty="0"/>
          </a:p>
        </p:txBody>
      </p:sp>
    </p:spTree>
    <p:extLst>
      <p:ext uri="{BB962C8B-B14F-4D97-AF65-F5344CB8AC3E}">
        <p14:creationId xmlns:p14="http://schemas.microsoft.com/office/powerpoint/2010/main" val="156880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0"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4F8F73F5-85D8-4A07-B9A0-91666E29518F}"/>
              </a:ext>
            </a:extLst>
          </p:cNvPr>
          <p:cNvSpPr/>
          <p:nvPr/>
        </p:nvSpPr>
        <p:spPr>
          <a:xfrm>
            <a:off x="0" y="-450168"/>
            <a:ext cx="12192000" cy="19909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F1F7DA04-2913-46FB-A20D-28F025CDE64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23296" y="2125932"/>
            <a:ext cx="3755092" cy="4433363"/>
          </a:xfrm>
          <a:prstGeom prst="rect">
            <a:avLst/>
          </a:prstGeom>
          <a:effectLst>
            <a:innerShdw blurRad="114300">
              <a:prstClr val="black"/>
            </a:innerShdw>
          </a:effectLst>
        </p:spPr>
      </p:pic>
      <p:sp>
        <p:nvSpPr>
          <p:cNvPr id="12" name="TextBox 11">
            <a:extLst>
              <a:ext uri="{FF2B5EF4-FFF2-40B4-BE49-F238E27FC236}">
                <a16:creationId xmlns:a16="http://schemas.microsoft.com/office/drawing/2014/main" id="{ABC6F100-E5D1-4542-B02D-5E605B5256FB}"/>
              </a:ext>
            </a:extLst>
          </p:cNvPr>
          <p:cNvSpPr txBox="1"/>
          <p:nvPr/>
        </p:nvSpPr>
        <p:spPr>
          <a:xfrm>
            <a:off x="82393" y="6177389"/>
            <a:ext cx="3755092" cy="246221"/>
          </a:xfrm>
          <a:prstGeom prst="rect">
            <a:avLst/>
          </a:prstGeom>
          <a:noFill/>
        </p:spPr>
        <p:txBody>
          <a:bodyPr wrap="square" rtlCol="0">
            <a:spAutoFit/>
          </a:bodyPr>
          <a:lstStyle/>
          <a:p>
            <a:r>
              <a:rPr lang="en-GB" sz="1000" dirty="0">
                <a:solidFill>
                  <a:schemeClr val="bg2">
                    <a:lumMod val="50000"/>
                  </a:schemeClr>
                </a:solidFill>
              </a:rPr>
              <a:t>Photo credit: http://bit.ly/2GEewXy</a:t>
            </a:r>
          </a:p>
        </p:txBody>
      </p:sp>
      <p:pic>
        <p:nvPicPr>
          <p:cNvPr id="10" name="Picture 9" descr="A close up of a sign&#10;&#10;Description automatically generated">
            <a:extLst>
              <a:ext uri="{FF2B5EF4-FFF2-40B4-BE49-F238E27FC236}">
                <a16:creationId xmlns:a16="http://schemas.microsoft.com/office/drawing/2014/main" id="{A17FF29C-51E1-4698-ABBC-D14F01DC89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4" name="TextBox 13">
            <a:extLst>
              <a:ext uri="{FF2B5EF4-FFF2-40B4-BE49-F238E27FC236}">
                <a16:creationId xmlns:a16="http://schemas.microsoft.com/office/drawing/2014/main" id="{CFBF8D9A-583D-4747-807A-17E23F85792C}"/>
              </a:ext>
            </a:extLst>
          </p:cNvPr>
          <p:cNvSpPr txBox="1"/>
          <p:nvPr/>
        </p:nvSpPr>
        <p:spPr>
          <a:xfrm>
            <a:off x="5472514" y="2125932"/>
            <a:ext cx="6254991" cy="4339650"/>
          </a:xfrm>
          <a:prstGeom prst="rect">
            <a:avLst/>
          </a:prstGeom>
          <a:noFill/>
        </p:spPr>
        <p:txBody>
          <a:bodyPr wrap="square" rtlCol="0">
            <a:spAutoFit/>
          </a:bodyPr>
          <a:lstStyle/>
          <a:p>
            <a:pPr marL="342900" indent="-342900">
              <a:buFont typeface="Arial" panose="020B0604020202020204" pitchFamily="34" charset="0"/>
              <a:buChar char="•"/>
            </a:pPr>
            <a:r>
              <a:rPr lang="en-GB" sz="2400" dirty="0"/>
              <a:t>Our involvement in supporting church ministries and outreach.</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Our teams to have power and wisdom from the Holy Spirit.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Integrity and wisdom for government officials.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Those suffering through poverty, injustice and terrorism.</a:t>
            </a:r>
          </a:p>
          <a:p>
            <a:endParaRPr lang="en-GB" dirty="0"/>
          </a:p>
          <a:p>
            <a:endParaRPr lang="en-GB" dirty="0"/>
          </a:p>
        </p:txBody>
      </p:sp>
      <p:sp>
        <p:nvSpPr>
          <p:cNvPr id="15" name="TextBox 14">
            <a:extLst>
              <a:ext uri="{FF2B5EF4-FFF2-40B4-BE49-F238E27FC236}">
                <a16:creationId xmlns:a16="http://schemas.microsoft.com/office/drawing/2014/main" id="{2AFACD6E-335F-40E3-A561-A5E9522FDD14}"/>
              </a:ext>
            </a:extLst>
          </p:cNvPr>
          <p:cNvSpPr txBox="1"/>
          <p:nvPr/>
        </p:nvSpPr>
        <p:spPr>
          <a:xfrm>
            <a:off x="119271" y="298705"/>
            <a:ext cx="11934425" cy="769441"/>
          </a:xfrm>
          <a:prstGeom prst="rect">
            <a:avLst/>
          </a:prstGeom>
          <a:noFill/>
        </p:spPr>
        <p:txBody>
          <a:bodyPr wrap="square" rtlCol="0">
            <a:spAutoFit/>
          </a:bodyPr>
          <a:lstStyle/>
          <a:p>
            <a:pPr algn="ctr"/>
            <a:r>
              <a:rPr lang="en-GB" sz="4400" dirty="0">
                <a:solidFill>
                  <a:schemeClr val="bg1"/>
                </a:solidFill>
                <a:latin typeface="+mj-lt"/>
              </a:rPr>
              <a:t>PRAYER REQUESTS FROM THE SIM TEAM</a:t>
            </a:r>
          </a:p>
        </p:txBody>
      </p:sp>
    </p:spTree>
    <p:extLst>
      <p:ext uri="{BB962C8B-B14F-4D97-AF65-F5344CB8AC3E}">
        <p14:creationId xmlns:p14="http://schemas.microsoft.com/office/powerpoint/2010/main" val="56664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7EB5053-05E4-4392-AF0C-F5E03917FEF0}"/>
              </a:ext>
            </a:extLst>
          </p:cNvPr>
          <p:cNvSpPr/>
          <p:nvPr/>
        </p:nvSpPr>
        <p:spPr>
          <a:xfrm>
            <a:off x="0" y="0"/>
            <a:ext cx="12192000" cy="6858000"/>
          </a:xfrm>
          <a:prstGeom prst="rect">
            <a:avLst/>
          </a:prstGeom>
          <a:solidFill>
            <a:schemeClr val="accent1">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3E527D5E-FE34-4DA8-865F-8C2D3A8D3E59}"/>
              </a:ext>
            </a:extLst>
          </p:cNvPr>
          <p:cNvSpPr txBox="1"/>
          <p:nvPr/>
        </p:nvSpPr>
        <p:spPr>
          <a:xfrm>
            <a:off x="3005341" y="2130078"/>
            <a:ext cx="6366844" cy="769441"/>
          </a:xfrm>
          <a:prstGeom prst="rect">
            <a:avLst/>
          </a:prstGeom>
          <a:noFill/>
          <a:effectLst/>
        </p:spPr>
        <p:txBody>
          <a:bodyPr wrap="square" rtlCol="0">
            <a:spAutoFit/>
          </a:bodyPr>
          <a:lstStyle/>
          <a:p>
            <a:r>
              <a:rPr lang="en-GB" sz="4400" dirty="0">
                <a:solidFill>
                  <a:schemeClr val="bg1"/>
                </a:solidFill>
                <a:latin typeface="+mj-lt"/>
              </a:rPr>
              <a:t>Thank you for your prayers</a:t>
            </a:r>
          </a:p>
        </p:txBody>
      </p:sp>
      <p:sp>
        <p:nvSpPr>
          <p:cNvPr id="16" name="TextBox 15">
            <a:extLst>
              <a:ext uri="{FF2B5EF4-FFF2-40B4-BE49-F238E27FC236}">
                <a16:creationId xmlns:a16="http://schemas.microsoft.com/office/drawing/2014/main" id="{A91E1BDC-DFD4-45C8-B77B-0A8FCE690909}"/>
              </a:ext>
            </a:extLst>
          </p:cNvPr>
          <p:cNvSpPr txBox="1"/>
          <p:nvPr/>
        </p:nvSpPr>
        <p:spPr>
          <a:xfrm>
            <a:off x="2491409" y="3031460"/>
            <a:ext cx="7368208" cy="830997"/>
          </a:xfrm>
          <a:prstGeom prst="rect">
            <a:avLst/>
          </a:prstGeom>
          <a:noFill/>
          <a:effectLst/>
        </p:spPr>
        <p:txBody>
          <a:bodyPr wrap="square" rtlCol="0">
            <a:spAutoFit/>
          </a:bodyPr>
          <a:lstStyle/>
          <a:p>
            <a:pPr algn="ctr"/>
            <a:r>
              <a:rPr lang="en-GB" sz="2400" dirty="0">
                <a:solidFill>
                  <a:schemeClr val="bg1"/>
                </a:solidFill>
              </a:rPr>
              <a:t>For more information, prayer resources, or if you are interested in serving, please visit sim.co.uk</a:t>
            </a:r>
          </a:p>
        </p:txBody>
      </p:sp>
      <p:pic>
        <p:nvPicPr>
          <p:cNvPr id="7" name="Picture 6" descr="A picture containing drawing&#10;&#10;Description automatically generated">
            <a:extLst>
              <a:ext uri="{FF2B5EF4-FFF2-40B4-BE49-F238E27FC236}">
                <a16:creationId xmlns:a16="http://schemas.microsoft.com/office/drawing/2014/main" id="{F96FB955-2525-4181-A193-C016B53959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67488" y="5057757"/>
            <a:ext cx="2842549" cy="1195128"/>
          </a:xfrm>
          <a:prstGeom prst="rect">
            <a:avLst/>
          </a:prstGeom>
        </p:spPr>
      </p:pic>
    </p:spTree>
    <p:extLst>
      <p:ext uri="{BB962C8B-B14F-4D97-AF65-F5344CB8AC3E}">
        <p14:creationId xmlns:p14="http://schemas.microsoft.com/office/powerpoint/2010/main" val="181699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932620" cy="6858000"/>
          </a:xfrm>
          <a:prstGeom prst="rect">
            <a:avLst/>
          </a:prstGeom>
        </p:spPr>
      </p:pic>
      <p:sp>
        <p:nvSpPr>
          <p:cNvPr id="7" name="Rectangle 6">
            <a:extLst>
              <a:ext uri="{FF2B5EF4-FFF2-40B4-BE49-F238E27FC236}">
                <a16:creationId xmlns:a16="http://schemas.microsoft.com/office/drawing/2014/main" id="{33089432-F0A4-4DBB-9F33-D8A3A055C991}"/>
              </a:ext>
            </a:extLst>
          </p:cNvPr>
          <p:cNvSpPr/>
          <p:nvPr/>
        </p:nvSpPr>
        <p:spPr>
          <a:xfrm>
            <a:off x="6259132" y="2"/>
            <a:ext cx="5932868" cy="6857998"/>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6639339" y="2305615"/>
            <a:ext cx="5168348" cy="1569660"/>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400" dirty="0">
                <a:solidFill>
                  <a:schemeClr val="bg1"/>
                </a:solidFill>
              </a:rPr>
              <a:t>May God be gracious to us and bless us and make his face shine on us — so that your ways may be known on earth, your salvation among all nations. </a:t>
            </a:r>
            <a:r>
              <a:rPr lang="en-GB" dirty="0">
                <a:solidFill>
                  <a:schemeClr val="accent1">
                    <a:lumMod val="60000"/>
                    <a:lumOff val="40000"/>
                  </a:schemeClr>
                </a:solidFill>
              </a:rPr>
              <a:t>Psalm 67: 1-2</a:t>
            </a:r>
          </a:p>
        </p:txBody>
      </p:sp>
      <p:pic>
        <p:nvPicPr>
          <p:cNvPr id="6" name="Picture 5" descr="A picture containing drawing&#10;&#10;Description automatically generated">
            <a:extLst>
              <a:ext uri="{FF2B5EF4-FFF2-40B4-BE49-F238E27FC236}">
                <a16:creationId xmlns:a16="http://schemas.microsoft.com/office/drawing/2014/main" id="{920A9851-7A04-4A42-BFCE-6F0031C395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20483" y="6145541"/>
            <a:ext cx="1415970" cy="595334"/>
          </a:xfrm>
          <a:prstGeom prst="rect">
            <a:avLst/>
          </a:prstGeom>
        </p:spPr>
      </p:pic>
    </p:spTree>
    <p:extLst>
      <p:ext uri="{BB962C8B-B14F-4D97-AF65-F5344CB8AC3E}">
        <p14:creationId xmlns:p14="http://schemas.microsoft.com/office/powerpoint/2010/main" val="297360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F45C34-F499-4DE7-A3AF-665D2B314849}"/>
              </a:ext>
            </a:extLst>
          </p:cNvPr>
          <p:cNvSpPr/>
          <p:nvPr/>
        </p:nvSpPr>
        <p:spPr>
          <a:xfrm>
            <a:off x="0" y="2"/>
            <a:ext cx="12192000" cy="68579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D9EABC9-C9AF-4237-AB24-9CF50BAF37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9405" y="672029"/>
            <a:ext cx="6102212" cy="5328051"/>
          </a:xfrm>
          <a:prstGeom prst="rect">
            <a:avLst/>
          </a:prstGeom>
          <a:effectLst>
            <a:innerShdw blurRad="114300">
              <a:prstClr val="black"/>
            </a:innerShdw>
          </a:effectLst>
        </p:spPr>
      </p:pic>
      <p:sp>
        <p:nvSpPr>
          <p:cNvPr id="8" name="Rectangle 7">
            <a:extLst>
              <a:ext uri="{FF2B5EF4-FFF2-40B4-BE49-F238E27FC236}">
                <a16:creationId xmlns:a16="http://schemas.microsoft.com/office/drawing/2014/main" id="{832BF4A9-C08F-4F4D-91E8-D45F77AAD212}"/>
              </a:ext>
            </a:extLst>
          </p:cNvPr>
          <p:cNvSpPr/>
          <p:nvPr/>
        </p:nvSpPr>
        <p:spPr>
          <a:xfrm>
            <a:off x="5936975" y="1838536"/>
            <a:ext cx="5539408" cy="2995039"/>
          </a:xfrm>
          <a:prstGeom prst="rect">
            <a:avLst/>
          </a:prstGeom>
          <a:solidFill>
            <a:schemeClr val="bg1">
              <a:lumMod val="95000"/>
            </a:schemeClr>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6255026" y="2120483"/>
            <a:ext cx="5104865" cy="2646878"/>
          </a:xfrm>
          <a:prstGeom prst="rect">
            <a:avLst/>
          </a:prstGeom>
          <a:noFill/>
        </p:spPr>
        <p:txBody>
          <a:bodyPr wrap="square" rtlCol="0">
            <a:spAutoFit/>
          </a:bodyPr>
          <a:lstStyle/>
          <a:p>
            <a:r>
              <a:rPr lang="en-GB" sz="2400" dirty="0">
                <a:solidFill>
                  <a:schemeClr val="tx1">
                    <a:lumMod val="85000"/>
                    <a:lumOff val="15000"/>
                  </a:schemeClr>
                </a:solidFill>
              </a:rPr>
              <a:t>In Pakistan, there are 416 people groups.</a:t>
            </a:r>
          </a:p>
          <a:p>
            <a:endParaRPr lang="en-GB" sz="2400" dirty="0">
              <a:solidFill>
                <a:schemeClr val="tx1">
                  <a:lumMod val="85000"/>
                  <a:lumOff val="15000"/>
                </a:schemeClr>
              </a:solidFill>
            </a:endParaRPr>
          </a:p>
          <a:p>
            <a:r>
              <a:rPr lang="en-GB" sz="2400" dirty="0">
                <a:solidFill>
                  <a:schemeClr val="tx1">
                    <a:lumMod val="85000"/>
                    <a:lumOff val="15000"/>
                  </a:schemeClr>
                </a:solidFill>
              </a:rPr>
              <a:t>Of these, 408 have not heard or responded to the gospel message.</a:t>
            </a:r>
          </a:p>
          <a:p>
            <a:pPr marL="285750" indent="-285750">
              <a:buFont typeface="Arial" panose="020B0604020202020204" pitchFamily="34" charset="0"/>
              <a:buChar char="•"/>
            </a:pPr>
            <a:endParaRPr lang="en-GB" sz="2800" dirty="0">
              <a:solidFill>
                <a:schemeClr val="tx1">
                  <a:lumMod val="85000"/>
                  <a:lumOff val="15000"/>
                </a:schemeClr>
              </a:solidFill>
              <a:latin typeface="Rokkitt" panose="00000500000000000000" pitchFamily="2" charset="0"/>
            </a:endParaRPr>
          </a:p>
          <a:p>
            <a:pPr marL="285750" indent="-285750">
              <a:buFont typeface="Arial" panose="020B0604020202020204" pitchFamily="34" charset="0"/>
              <a:buChar char="•"/>
            </a:pPr>
            <a:endParaRPr lang="en-GB" dirty="0">
              <a:latin typeface="Rokkitt" panose="00000500000000000000" pitchFamily="2" charset="0"/>
            </a:endParaRPr>
          </a:p>
        </p:txBody>
      </p:sp>
      <p:sp>
        <p:nvSpPr>
          <p:cNvPr id="2" name="TextBox 1">
            <a:extLst>
              <a:ext uri="{FF2B5EF4-FFF2-40B4-BE49-F238E27FC236}">
                <a16:creationId xmlns:a16="http://schemas.microsoft.com/office/drawing/2014/main" id="{8C0883A1-B8F3-436E-AD35-4E6BA26BAE00}"/>
              </a:ext>
            </a:extLst>
          </p:cNvPr>
          <p:cNvSpPr txBox="1"/>
          <p:nvPr/>
        </p:nvSpPr>
        <p:spPr>
          <a:xfrm>
            <a:off x="9713842" y="4271926"/>
            <a:ext cx="1964100" cy="369332"/>
          </a:xfrm>
          <a:prstGeom prst="rect">
            <a:avLst/>
          </a:prstGeom>
          <a:noFill/>
        </p:spPr>
        <p:txBody>
          <a:bodyPr wrap="square" rtlCol="0">
            <a:spAutoFit/>
          </a:bodyPr>
          <a:lstStyle/>
          <a:p>
            <a:r>
              <a:rPr lang="en-GB" dirty="0">
                <a:solidFill>
                  <a:schemeClr val="bg2">
                    <a:lumMod val="50000"/>
                  </a:schemeClr>
                </a:solidFill>
              </a:rPr>
              <a:t>Joshua project</a:t>
            </a:r>
          </a:p>
        </p:txBody>
      </p:sp>
      <p:pic>
        <p:nvPicPr>
          <p:cNvPr id="11" name="Picture 10" descr="A picture containing drawing&#10;&#10;Description automatically generated">
            <a:extLst>
              <a:ext uri="{FF2B5EF4-FFF2-40B4-BE49-F238E27FC236}">
                <a16:creationId xmlns:a16="http://schemas.microsoft.com/office/drawing/2014/main" id="{ECAD4624-4072-4CDB-8956-1B05BB89E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20483" y="6145541"/>
            <a:ext cx="1415970" cy="595334"/>
          </a:xfrm>
          <a:prstGeom prst="rect">
            <a:avLst/>
          </a:prstGeom>
        </p:spPr>
      </p:pic>
    </p:spTree>
    <p:extLst>
      <p:ext uri="{BB962C8B-B14F-4D97-AF65-F5344CB8AC3E}">
        <p14:creationId xmlns:p14="http://schemas.microsoft.com/office/powerpoint/2010/main" val="384113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19909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6658200" y="3196214"/>
            <a:ext cx="4721324" cy="2862322"/>
          </a:xfrm>
          <a:prstGeom prst="rect">
            <a:avLst/>
          </a:prstGeom>
          <a:noFill/>
        </p:spPr>
        <p:txBody>
          <a:bodyPr wrap="square" rtlCol="0">
            <a:spAutoFit/>
          </a:bodyPr>
          <a:lstStyle/>
          <a:p>
            <a:r>
              <a:rPr lang="en-GB" sz="2400" dirty="0"/>
              <a:t>They are believed to be of Mongol descent, with a population of 124,000. Most are Shia Muslims and have suffered greatly from terrorist attacks. They place a great importance on education.</a:t>
            </a:r>
          </a:p>
          <a:p>
            <a:pPr marL="285750" indent="-285750">
              <a:buFont typeface="Arial" panose="020B0604020202020204" pitchFamily="34" charset="0"/>
              <a:buChar char="•"/>
            </a:pPr>
            <a:endParaRPr lang="en-GB" dirty="0"/>
          </a:p>
          <a:p>
            <a:endParaRPr lang="en-GB" dirty="0"/>
          </a:p>
        </p:txBody>
      </p:sp>
      <p:sp>
        <p:nvSpPr>
          <p:cNvPr id="11" name="TextBox 10">
            <a:extLst>
              <a:ext uri="{FF2B5EF4-FFF2-40B4-BE49-F238E27FC236}">
                <a16:creationId xmlns:a16="http://schemas.microsoft.com/office/drawing/2014/main" id="{AF59CCED-0B91-4A3E-A967-49F36643532B}"/>
              </a:ext>
            </a:extLst>
          </p:cNvPr>
          <p:cNvSpPr txBox="1"/>
          <p:nvPr/>
        </p:nvSpPr>
        <p:spPr>
          <a:xfrm>
            <a:off x="6658200" y="2345145"/>
            <a:ext cx="5096478" cy="584775"/>
          </a:xfrm>
          <a:prstGeom prst="rect">
            <a:avLst/>
          </a:prstGeom>
          <a:noFill/>
        </p:spPr>
        <p:txBody>
          <a:bodyPr wrap="square" rtlCol="0">
            <a:spAutoFit/>
          </a:bodyPr>
          <a:lstStyle/>
          <a:p>
            <a:r>
              <a:rPr lang="en-GB" sz="3200" dirty="0">
                <a:solidFill>
                  <a:srgbClr val="006699"/>
                </a:solidFill>
              </a:rPr>
              <a:t>The </a:t>
            </a:r>
            <a:r>
              <a:rPr lang="en-GB" sz="3200" dirty="0" err="1">
                <a:solidFill>
                  <a:srgbClr val="006699"/>
                </a:solidFill>
              </a:rPr>
              <a:t>Hazara</a:t>
            </a:r>
            <a:r>
              <a:rPr lang="en-GB" sz="3200" dirty="0">
                <a:solidFill>
                  <a:srgbClr val="006699"/>
                </a:solidFill>
              </a:rPr>
              <a:t> people, Quetta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76" y="2130997"/>
            <a:ext cx="5033246" cy="4296871"/>
          </a:xfrm>
          <a:prstGeom prst="rect">
            <a:avLst/>
          </a:prstGeom>
          <a:effectLst>
            <a:innerShdw blurRad="114300">
              <a:prstClr val="black"/>
            </a:innerShdw>
          </a:effectLst>
        </p:spPr>
      </p:pic>
      <p:pic>
        <p:nvPicPr>
          <p:cNvPr id="14" name="Picture 13" descr="A close up of a sign&#10;&#10;Description automatically generated">
            <a:extLst>
              <a:ext uri="{FF2B5EF4-FFF2-40B4-BE49-F238E27FC236}">
                <a16:creationId xmlns:a16="http://schemas.microsoft.com/office/drawing/2014/main" id="{79C39FB0-4E6C-47D9-BD50-7D6BC9ED86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5" name="TextBox 14">
            <a:extLst>
              <a:ext uri="{FF2B5EF4-FFF2-40B4-BE49-F238E27FC236}">
                <a16:creationId xmlns:a16="http://schemas.microsoft.com/office/drawing/2014/main" id="{A759170B-4B1F-4E6E-92E0-78F4BCF1FD34}"/>
              </a:ext>
            </a:extLst>
          </p:cNvPr>
          <p:cNvSpPr txBox="1"/>
          <p:nvPr/>
        </p:nvSpPr>
        <p:spPr>
          <a:xfrm>
            <a:off x="119271" y="298705"/>
            <a:ext cx="11934425" cy="769441"/>
          </a:xfrm>
          <a:prstGeom prst="rect">
            <a:avLst/>
          </a:prstGeom>
          <a:noFill/>
        </p:spPr>
        <p:txBody>
          <a:bodyPr wrap="square" rtlCol="0">
            <a:spAutoFit/>
          </a:bodyPr>
          <a:lstStyle/>
          <a:p>
            <a:pPr algn="ctr"/>
            <a:r>
              <a:rPr lang="en-GB" sz="4400" dirty="0">
                <a:solidFill>
                  <a:schemeClr val="bg1"/>
                </a:solidFill>
                <a:latin typeface="+mj-lt"/>
              </a:rPr>
              <a:t>COMMUNITIES WHERE CHRIST IS LEAST KNOWN</a:t>
            </a:r>
          </a:p>
        </p:txBody>
      </p:sp>
    </p:spTree>
    <p:extLst>
      <p:ext uri="{BB962C8B-B14F-4D97-AF65-F5344CB8AC3E}">
        <p14:creationId xmlns:p14="http://schemas.microsoft.com/office/powerpoint/2010/main" val="255524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0"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19909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812476" y="2373321"/>
            <a:ext cx="5442309" cy="3710916"/>
          </a:xfrm>
          <a:prstGeom prst="rect">
            <a:avLst/>
          </a:prstGeom>
          <a:effectLst>
            <a:innerShdw blurRad="114300">
              <a:prstClr val="black"/>
            </a:innerShdw>
          </a:effectLst>
        </p:spPr>
      </p:pic>
      <p:pic>
        <p:nvPicPr>
          <p:cNvPr id="11" name="Picture 10" descr="A close up of a sign&#10;&#10;Description automatically generated">
            <a:extLst>
              <a:ext uri="{FF2B5EF4-FFF2-40B4-BE49-F238E27FC236}">
                <a16:creationId xmlns:a16="http://schemas.microsoft.com/office/drawing/2014/main" id="{217C1767-EFBE-40B5-A0E8-843A859A50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8" name="TextBox 17">
            <a:extLst>
              <a:ext uri="{FF2B5EF4-FFF2-40B4-BE49-F238E27FC236}">
                <a16:creationId xmlns:a16="http://schemas.microsoft.com/office/drawing/2014/main" id="{375B5400-8F9A-4A1B-9612-7B7D32B9168E}"/>
              </a:ext>
            </a:extLst>
          </p:cNvPr>
          <p:cNvSpPr txBox="1"/>
          <p:nvPr/>
        </p:nvSpPr>
        <p:spPr>
          <a:xfrm>
            <a:off x="6658200" y="3196214"/>
            <a:ext cx="4721324" cy="2492990"/>
          </a:xfrm>
          <a:prstGeom prst="rect">
            <a:avLst/>
          </a:prstGeom>
          <a:noFill/>
        </p:spPr>
        <p:txBody>
          <a:bodyPr wrap="square" rtlCol="0">
            <a:spAutoFit/>
          </a:bodyPr>
          <a:lstStyle/>
          <a:p>
            <a:r>
              <a:rPr lang="en-GB" sz="2400" dirty="0"/>
              <a:t>Praise God that some Pakistani Christians are reaching out to this community, which is currently difficult for our non-Pakistani workers to visit.</a:t>
            </a:r>
          </a:p>
          <a:p>
            <a:pPr marL="285750" indent="-285750">
              <a:buFont typeface="Arial" panose="020B0604020202020204" pitchFamily="34" charset="0"/>
              <a:buChar char="•"/>
            </a:pPr>
            <a:endParaRPr lang="en-GB" dirty="0"/>
          </a:p>
          <a:p>
            <a:endParaRPr lang="en-GB" dirty="0"/>
          </a:p>
        </p:txBody>
      </p:sp>
      <p:sp>
        <p:nvSpPr>
          <p:cNvPr id="19" name="TextBox 18">
            <a:extLst>
              <a:ext uri="{FF2B5EF4-FFF2-40B4-BE49-F238E27FC236}">
                <a16:creationId xmlns:a16="http://schemas.microsoft.com/office/drawing/2014/main" id="{09399FD2-7C49-4C60-917B-B1B7E742D1FC}"/>
              </a:ext>
            </a:extLst>
          </p:cNvPr>
          <p:cNvSpPr txBox="1"/>
          <p:nvPr/>
        </p:nvSpPr>
        <p:spPr>
          <a:xfrm>
            <a:off x="6658200" y="2345145"/>
            <a:ext cx="5096478" cy="584775"/>
          </a:xfrm>
          <a:prstGeom prst="rect">
            <a:avLst/>
          </a:prstGeom>
          <a:noFill/>
        </p:spPr>
        <p:txBody>
          <a:bodyPr wrap="square" rtlCol="0">
            <a:spAutoFit/>
          </a:bodyPr>
          <a:lstStyle/>
          <a:p>
            <a:r>
              <a:rPr lang="en-GB" sz="3200" dirty="0">
                <a:solidFill>
                  <a:srgbClr val="006699"/>
                </a:solidFill>
              </a:rPr>
              <a:t>Prayer…</a:t>
            </a:r>
          </a:p>
        </p:txBody>
      </p:sp>
      <p:sp>
        <p:nvSpPr>
          <p:cNvPr id="9" name="TextBox 8">
            <a:extLst>
              <a:ext uri="{FF2B5EF4-FFF2-40B4-BE49-F238E27FC236}">
                <a16:creationId xmlns:a16="http://schemas.microsoft.com/office/drawing/2014/main" id="{C3D139B6-2CB6-4DC3-B6AD-7B0CF197461C}"/>
              </a:ext>
            </a:extLst>
          </p:cNvPr>
          <p:cNvSpPr txBox="1"/>
          <p:nvPr/>
        </p:nvSpPr>
        <p:spPr>
          <a:xfrm>
            <a:off x="119271" y="298705"/>
            <a:ext cx="11934425" cy="769441"/>
          </a:xfrm>
          <a:prstGeom prst="rect">
            <a:avLst/>
          </a:prstGeom>
          <a:noFill/>
        </p:spPr>
        <p:txBody>
          <a:bodyPr wrap="square" rtlCol="0">
            <a:spAutoFit/>
          </a:bodyPr>
          <a:lstStyle/>
          <a:p>
            <a:pPr algn="ctr"/>
            <a:r>
              <a:rPr lang="en-GB" sz="4400" dirty="0">
                <a:solidFill>
                  <a:schemeClr val="bg1"/>
                </a:solidFill>
                <a:latin typeface="+mj-lt"/>
              </a:rPr>
              <a:t>COMMUNITIES WHERE CHRIST IS LEAST KNOWN</a:t>
            </a:r>
          </a:p>
        </p:txBody>
      </p:sp>
    </p:spTree>
    <p:extLst>
      <p:ext uri="{BB962C8B-B14F-4D97-AF65-F5344CB8AC3E}">
        <p14:creationId xmlns:p14="http://schemas.microsoft.com/office/powerpoint/2010/main" val="350349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19909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Page-91-Image-148">
            <a:extLst>
              <a:ext uri="{FF2B5EF4-FFF2-40B4-BE49-F238E27FC236}">
                <a16:creationId xmlns:a16="http://schemas.microsoft.com/office/drawing/2014/main" id="{08C8B0D3-3C2B-422E-B1D5-C10F9461A013}"/>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6133"/>
          <a:stretch/>
        </p:blipFill>
        <p:spPr bwMode="auto">
          <a:xfrm>
            <a:off x="523464" y="2289608"/>
            <a:ext cx="5576127" cy="346318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15" name="Picture 14" descr="A close up of a sign&#10;&#10;Description automatically generated">
            <a:extLst>
              <a:ext uri="{FF2B5EF4-FFF2-40B4-BE49-F238E27FC236}">
                <a16:creationId xmlns:a16="http://schemas.microsoft.com/office/drawing/2014/main" id="{EF0C5BFB-34C6-412E-ABD3-A7086FC2E0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8" name="TextBox 17">
            <a:extLst>
              <a:ext uri="{FF2B5EF4-FFF2-40B4-BE49-F238E27FC236}">
                <a16:creationId xmlns:a16="http://schemas.microsoft.com/office/drawing/2014/main" id="{C8A6245B-F031-4532-91C0-9F97444DE55C}"/>
              </a:ext>
            </a:extLst>
          </p:cNvPr>
          <p:cNvSpPr txBox="1"/>
          <p:nvPr/>
        </p:nvSpPr>
        <p:spPr>
          <a:xfrm>
            <a:off x="6656552" y="3280798"/>
            <a:ext cx="4721324" cy="3231654"/>
          </a:xfrm>
          <a:prstGeom prst="rect">
            <a:avLst/>
          </a:prstGeom>
          <a:noFill/>
        </p:spPr>
        <p:txBody>
          <a:bodyPr wrap="square" rtlCol="0">
            <a:spAutoFit/>
          </a:bodyPr>
          <a:lstStyle/>
          <a:p>
            <a:r>
              <a:rPr lang="en-GB" sz="2400" dirty="0"/>
              <a:t>They are predominantly Hindu with a population of 459,000. The </a:t>
            </a:r>
            <a:r>
              <a:rPr lang="en-GB" sz="2400" dirty="0" err="1"/>
              <a:t>Mengwal</a:t>
            </a:r>
            <a:r>
              <a:rPr lang="en-GB" sz="2400" dirty="0"/>
              <a:t> and Marwari Bhil are subsistence farmers with poor social standing and have limited access to education, health facilities and water</a:t>
            </a:r>
          </a:p>
          <a:p>
            <a:pPr marL="285750" indent="-285750">
              <a:buFont typeface="Arial" panose="020B0604020202020204" pitchFamily="34" charset="0"/>
              <a:buChar char="•"/>
            </a:pPr>
            <a:endParaRPr lang="en-GB" dirty="0"/>
          </a:p>
          <a:p>
            <a:endParaRPr lang="en-GB" dirty="0"/>
          </a:p>
        </p:txBody>
      </p:sp>
      <p:sp>
        <p:nvSpPr>
          <p:cNvPr id="20" name="TextBox 19">
            <a:extLst>
              <a:ext uri="{FF2B5EF4-FFF2-40B4-BE49-F238E27FC236}">
                <a16:creationId xmlns:a16="http://schemas.microsoft.com/office/drawing/2014/main" id="{268AEA26-9F75-4AD6-9429-8A833D667D47}"/>
              </a:ext>
            </a:extLst>
          </p:cNvPr>
          <p:cNvSpPr txBox="1"/>
          <p:nvPr/>
        </p:nvSpPr>
        <p:spPr>
          <a:xfrm>
            <a:off x="6656552" y="2167137"/>
            <a:ext cx="5096478" cy="1077218"/>
          </a:xfrm>
          <a:prstGeom prst="rect">
            <a:avLst/>
          </a:prstGeom>
          <a:noFill/>
        </p:spPr>
        <p:txBody>
          <a:bodyPr wrap="square" rtlCol="0">
            <a:spAutoFit/>
          </a:bodyPr>
          <a:lstStyle/>
          <a:p>
            <a:r>
              <a:rPr lang="en-GB" sz="3200" dirty="0">
                <a:solidFill>
                  <a:srgbClr val="006699"/>
                </a:solidFill>
              </a:rPr>
              <a:t>Marwari Bhil and </a:t>
            </a:r>
            <a:r>
              <a:rPr lang="en-GB" sz="3200" dirty="0" err="1">
                <a:solidFill>
                  <a:srgbClr val="006699"/>
                </a:solidFill>
              </a:rPr>
              <a:t>Mengwal</a:t>
            </a:r>
            <a:r>
              <a:rPr lang="en-GB" sz="3200" dirty="0">
                <a:solidFill>
                  <a:srgbClr val="006699"/>
                </a:solidFill>
              </a:rPr>
              <a:t> peoples </a:t>
            </a:r>
          </a:p>
        </p:txBody>
      </p:sp>
      <p:sp>
        <p:nvSpPr>
          <p:cNvPr id="9" name="TextBox 8">
            <a:extLst>
              <a:ext uri="{FF2B5EF4-FFF2-40B4-BE49-F238E27FC236}">
                <a16:creationId xmlns:a16="http://schemas.microsoft.com/office/drawing/2014/main" id="{F0C21D34-CAAA-4031-9A31-1D6BE6E2B37E}"/>
              </a:ext>
            </a:extLst>
          </p:cNvPr>
          <p:cNvSpPr txBox="1"/>
          <p:nvPr/>
        </p:nvSpPr>
        <p:spPr>
          <a:xfrm>
            <a:off x="119271" y="298705"/>
            <a:ext cx="11934425" cy="769441"/>
          </a:xfrm>
          <a:prstGeom prst="rect">
            <a:avLst/>
          </a:prstGeom>
          <a:noFill/>
        </p:spPr>
        <p:txBody>
          <a:bodyPr wrap="square" rtlCol="0">
            <a:spAutoFit/>
          </a:bodyPr>
          <a:lstStyle/>
          <a:p>
            <a:pPr algn="ctr"/>
            <a:r>
              <a:rPr lang="en-GB" sz="4400" dirty="0">
                <a:solidFill>
                  <a:schemeClr val="bg1"/>
                </a:solidFill>
                <a:latin typeface="+mj-lt"/>
              </a:rPr>
              <a:t>COMMUNITIES WHERE CHRIST IS LEAST KNOWN</a:t>
            </a:r>
          </a:p>
        </p:txBody>
      </p:sp>
    </p:spTree>
    <p:extLst>
      <p:ext uri="{BB962C8B-B14F-4D97-AF65-F5344CB8AC3E}">
        <p14:creationId xmlns:p14="http://schemas.microsoft.com/office/powerpoint/2010/main" val="178353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19909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69125" y="2437295"/>
            <a:ext cx="4862589" cy="3646942"/>
          </a:xfrm>
          <a:prstGeom prst="rect">
            <a:avLst/>
          </a:prstGeom>
          <a:effectLst>
            <a:innerShdw blurRad="114300">
              <a:prstClr val="black"/>
            </a:innerShdw>
          </a:effectLst>
        </p:spPr>
      </p:pic>
      <p:pic>
        <p:nvPicPr>
          <p:cNvPr id="14" name="Picture 13" descr="A close up of a sign&#10;&#10;Description automatically generated">
            <a:extLst>
              <a:ext uri="{FF2B5EF4-FFF2-40B4-BE49-F238E27FC236}">
                <a16:creationId xmlns:a16="http://schemas.microsoft.com/office/drawing/2014/main" id="{B385CD9D-53CB-4295-A64C-72A8E083E8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7" name="TextBox 16">
            <a:extLst>
              <a:ext uri="{FF2B5EF4-FFF2-40B4-BE49-F238E27FC236}">
                <a16:creationId xmlns:a16="http://schemas.microsoft.com/office/drawing/2014/main" id="{3CFF9C2D-FC9A-44C5-880B-FB18E10E4C8E}"/>
              </a:ext>
            </a:extLst>
          </p:cNvPr>
          <p:cNvSpPr txBox="1"/>
          <p:nvPr/>
        </p:nvSpPr>
        <p:spPr>
          <a:xfrm>
            <a:off x="6658200" y="2345145"/>
            <a:ext cx="5096478" cy="584775"/>
          </a:xfrm>
          <a:prstGeom prst="rect">
            <a:avLst/>
          </a:prstGeom>
          <a:noFill/>
        </p:spPr>
        <p:txBody>
          <a:bodyPr wrap="square" rtlCol="0">
            <a:spAutoFit/>
          </a:bodyPr>
          <a:lstStyle/>
          <a:p>
            <a:r>
              <a:rPr lang="en-GB" sz="3200" dirty="0">
                <a:solidFill>
                  <a:srgbClr val="006699"/>
                </a:solidFill>
              </a:rPr>
              <a:t>Please pray…</a:t>
            </a:r>
          </a:p>
        </p:txBody>
      </p:sp>
      <p:sp>
        <p:nvSpPr>
          <p:cNvPr id="18" name="TextBox 17">
            <a:extLst>
              <a:ext uri="{FF2B5EF4-FFF2-40B4-BE49-F238E27FC236}">
                <a16:creationId xmlns:a16="http://schemas.microsoft.com/office/drawing/2014/main" id="{2FAF7886-7D0E-467F-9A91-B85621448750}"/>
              </a:ext>
            </a:extLst>
          </p:cNvPr>
          <p:cNvSpPr txBox="1"/>
          <p:nvPr/>
        </p:nvSpPr>
        <p:spPr>
          <a:xfrm>
            <a:off x="6656552" y="3280798"/>
            <a:ext cx="4721324" cy="2677656"/>
          </a:xfrm>
          <a:prstGeom prst="rect">
            <a:avLst/>
          </a:prstGeom>
          <a:noFill/>
        </p:spPr>
        <p:txBody>
          <a:bodyPr wrap="square" rtlCol="0">
            <a:spAutoFit/>
          </a:bodyPr>
          <a:lstStyle/>
          <a:p>
            <a:r>
              <a:rPr lang="en-GB" sz="2400" dirty="0"/>
              <a:t>Give thanks that, in recent years, the SIM team has seen increasing spiritual growth from their work which began in the 1960s. The number of small house churches has grown significantly. </a:t>
            </a:r>
          </a:p>
          <a:p>
            <a:endParaRPr lang="en-GB" sz="2400" dirty="0"/>
          </a:p>
        </p:txBody>
      </p:sp>
      <p:sp>
        <p:nvSpPr>
          <p:cNvPr id="9" name="TextBox 8">
            <a:extLst>
              <a:ext uri="{FF2B5EF4-FFF2-40B4-BE49-F238E27FC236}">
                <a16:creationId xmlns:a16="http://schemas.microsoft.com/office/drawing/2014/main" id="{EECB375A-EB2D-4F7E-AEBF-4F29FA032703}"/>
              </a:ext>
            </a:extLst>
          </p:cNvPr>
          <p:cNvSpPr txBox="1"/>
          <p:nvPr/>
        </p:nvSpPr>
        <p:spPr>
          <a:xfrm>
            <a:off x="119271" y="298705"/>
            <a:ext cx="11934425" cy="769441"/>
          </a:xfrm>
          <a:prstGeom prst="rect">
            <a:avLst/>
          </a:prstGeom>
          <a:noFill/>
        </p:spPr>
        <p:txBody>
          <a:bodyPr wrap="square" rtlCol="0">
            <a:spAutoFit/>
          </a:bodyPr>
          <a:lstStyle/>
          <a:p>
            <a:pPr algn="ctr"/>
            <a:r>
              <a:rPr lang="en-GB" sz="4400" dirty="0">
                <a:solidFill>
                  <a:schemeClr val="bg1"/>
                </a:solidFill>
                <a:latin typeface="+mj-lt"/>
              </a:rPr>
              <a:t>COMMUNITIES WHERE CHRIST IS LEAST KNOWN</a:t>
            </a:r>
          </a:p>
        </p:txBody>
      </p:sp>
    </p:spTree>
    <p:extLst>
      <p:ext uri="{BB962C8B-B14F-4D97-AF65-F5344CB8AC3E}">
        <p14:creationId xmlns:p14="http://schemas.microsoft.com/office/powerpoint/2010/main" val="77111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19909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69125" y="2437295"/>
            <a:ext cx="4862589" cy="3646942"/>
          </a:xfrm>
          <a:prstGeom prst="rect">
            <a:avLst/>
          </a:prstGeom>
          <a:effectLst>
            <a:innerShdw blurRad="114300">
              <a:prstClr val="black"/>
            </a:innerShdw>
          </a:effectLst>
        </p:spPr>
      </p:pic>
      <p:pic>
        <p:nvPicPr>
          <p:cNvPr id="14" name="Picture 13" descr="A close up of a sign&#10;&#10;Description automatically generated">
            <a:extLst>
              <a:ext uri="{FF2B5EF4-FFF2-40B4-BE49-F238E27FC236}">
                <a16:creationId xmlns:a16="http://schemas.microsoft.com/office/drawing/2014/main" id="{B385CD9D-53CB-4295-A64C-72A8E083E8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7" name="TextBox 16">
            <a:extLst>
              <a:ext uri="{FF2B5EF4-FFF2-40B4-BE49-F238E27FC236}">
                <a16:creationId xmlns:a16="http://schemas.microsoft.com/office/drawing/2014/main" id="{3CFF9C2D-FC9A-44C5-880B-FB18E10E4C8E}"/>
              </a:ext>
            </a:extLst>
          </p:cNvPr>
          <p:cNvSpPr txBox="1"/>
          <p:nvPr/>
        </p:nvSpPr>
        <p:spPr>
          <a:xfrm>
            <a:off x="6658200" y="2345145"/>
            <a:ext cx="5096478" cy="584775"/>
          </a:xfrm>
          <a:prstGeom prst="rect">
            <a:avLst/>
          </a:prstGeom>
          <a:noFill/>
        </p:spPr>
        <p:txBody>
          <a:bodyPr wrap="square" rtlCol="0">
            <a:spAutoFit/>
          </a:bodyPr>
          <a:lstStyle/>
          <a:p>
            <a:r>
              <a:rPr lang="en-GB" sz="3200" dirty="0">
                <a:solidFill>
                  <a:srgbClr val="006699"/>
                </a:solidFill>
              </a:rPr>
              <a:t>Please pray…</a:t>
            </a:r>
          </a:p>
        </p:txBody>
      </p:sp>
      <p:sp>
        <p:nvSpPr>
          <p:cNvPr id="18" name="TextBox 17">
            <a:extLst>
              <a:ext uri="{FF2B5EF4-FFF2-40B4-BE49-F238E27FC236}">
                <a16:creationId xmlns:a16="http://schemas.microsoft.com/office/drawing/2014/main" id="{2FAF7886-7D0E-467F-9A91-B85621448750}"/>
              </a:ext>
            </a:extLst>
          </p:cNvPr>
          <p:cNvSpPr txBox="1"/>
          <p:nvPr/>
        </p:nvSpPr>
        <p:spPr>
          <a:xfrm>
            <a:off x="6656552" y="3280798"/>
            <a:ext cx="4721324" cy="2862322"/>
          </a:xfrm>
          <a:prstGeom prst="rect">
            <a:avLst/>
          </a:prstGeom>
          <a:noFill/>
        </p:spPr>
        <p:txBody>
          <a:bodyPr wrap="square" rtlCol="0">
            <a:spAutoFit/>
          </a:bodyPr>
          <a:lstStyle/>
          <a:p>
            <a:r>
              <a:rPr lang="en-GB" sz="2400" dirty="0"/>
              <a:t>Pray for the house church leaders who are being trained. </a:t>
            </a:r>
          </a:p>
          <a:p>
            <a:endParaRPr lang="en-GB" sz="2400" dirty="0"/>
          </a:p>
          <a:p>
            <a:r>
              <a:rPr lang="en-GB" sz="2400" dirty="0"/>
              <a:t>In vast areas, people have still not heard of Jesus Christ. Pray for more workers.</a:t>
            </a:r>
          </a:p>
          <a:p>
            <a:pPr marL="285750" indent="-285750">
              <a:buFont typeface="Arial" panose="020B0604020202020204" pitchFamily="34" charset="0"/>
              <a:buChar char="•"/>
            </a:pPr>
            <a:endParaRPr lang="en-GB" dirty="0"/>
          </a:p>
          <a:p>
            <a:endParaRPr lang="en-GB" dirty="0"/>
          </a:p>
        </p:txBody>
      </p:sp>
      <p:sp>
        <p:nvSpPr>
          <p:cNvPr id="9" name="TextBox 8">
            <a:extLst>
              <a:ext uri="{FF2B5EF4-FFF2-40B4-BE49-F238E27FC236}">
                <a16:creationId xmlns:a16="http://schemas.microsoft.com/office/drawing/2014/main" id="{460A9456-C702-46F4-A650-8114C1810627}"/>
              </a:ext>
            </a:extLst>
          </p:cNvPr>
          <p:cNvSpPr txBox="1"/>
          <p:nvPr/>
        </p:nvSpPr>
        <p:spPr>
          <a:xfrm>
            <a:off x="119271" y="298705"/>
            <a:ext cx="11934425" cy="769441"/>
          </a:xfrm>
          <a:prstGeom prst="rect">
            <a:avLst/>
          </a:prstGeom>
          <a:noFill/>
        </p:spPr>
        <p:txBody>
          <a:bodyPr wrap="square" rtlCol="0">
            <a:spAutoFit/>
          </a:bodyPr>
          <a:lstStyle/>
          <a:p>
            <a:pPr algn="ctr"/>
            <a:r>
              <a:rPr lang="en-GB" sz="4400" dirty="0">
                <a:solidFill>
                  <a:schemeClr val="bg1"/>
                </a:solidFill>
                <a:latin typeface="+mj-lt"/>
              </a:rPr>
              <a:t>COMMUNITIES WHERE CHRIST IS LEAST KNOWN</a:t>
            </a:r>
          </a:p>
        </p:txBody>
      </p:sp>
    </p:spTree>
    <p:extLst>
      <p:ext uri="{BB962C8B-B14F-4D97-AF65-F5344CB8AC3E}">
        <p14:creationId xmlns:p14="http://schemas.microsoft.com/office/powerpoint/2010/main" val="372629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19909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6172" y="2607745"/>
            <a:ext cx="4365855" cy="3274391"/>
          </a:xfrm>
          <a:prstGeom prst="rect">
            <a:avLst/>
          </a:prstGeom>
          <a:effectLst>
            <a:innerShdw blurRad="114300">
              <a:prstClr val="black"/>
            </a:innerShdw>
          </a:effectLst>
        </p:spPr>
      </p:pic>
      <p:pic>
        <p:nvPicPr>
          <p:cNvPr id="14" name="Picture 13" descr="A close up of a sign&#10;&#10;Description automatically generated">
            <a:extLst>
              <a:ext uri="{FF2B5EF4-FFF2-40B4-BE49-F238E27FC236}">
                <a16:creationId xmlns:a16="http://schemas.microsoft.com/office/drawing/2014/main" id="{635D6D47-79D2-4F1E-B724-E470824A23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7" name="TextBox 16">
            <a:extLst>
              <a:ext uri="{FF2B5EF4-FFF2-40B4-BE49-F238E27FC236}">
                <a16:creationId xmlns:a16="http://schemas.microsoft.com/office/drawing/2014/main" id="{94B6FF97-F7B3-4CAE-8C89-685962386D37}"/>
              </a:ext>
            </a:extLst>
          </p:cNvPr>
          <p:cNvSpPr txBox="1"/>
          <p:nvPr/>
        </p:nvSpPr>
        <p:spPr>
          <a:xfrm>
            <a:off x="6658200" y="2345145"/>
            <a:ext cx="5096478" cy="584775"/>
          </a:xfrm>
          <a:prstGeom prst="rect">
            <a:avLst/>
          </a:prstGeom>
          <a:noFill/>
        </p:spPr>
        <p:txBody>
          <a:bodyPr wrap="square" rtlCol="0">
            <a:spAutoFit/>
          </a:bodyPr>
          <a:lstStyle/>
          <a:p>
            <a:r>
              <a:rPr lang="en-GB" sz="3200" dirty="0">
                <a:solidFill>
                  <a:srgbClr val="006699"/>
                </a:solidFill>
              </a:rPr>
              <a:t>The Gypsies of Lahore</a:t>
            </a:r>
          </a:p>
        </p:txBody>
      </p:sp>
      <p:sp>
        <p:nvSpPr>
          <p:cNvPr id="18" name="TextBox 17">
            <a:extLst>
              <a:ext uri="{FF2B5EF4-FFF2-40B4-BE49-F238E27FC236}">
                <a16:creationId xmlns:a16="http://schemas.microsoft.com/office/drawing/2014/main" id="{4C150194-5740-43A2-9174-C56CFB124B5C}"/>
              </a:ext>
            </a:extLst>
          </p:cNvPr>
          <p:cNvSpPr txBox="1"/>
          <p:nvPr/>
        </p:nvSpPr>
        <p:spPr>
          <a:xfrm>
            <a:off x="6658200" y="3196214"/>
            <a:ext cx="4721324" cy="3231654"/>
          </a:xfrm>
          <a:prstGeom prst="rect">
            <a:avLst/>
          </a:prstGeom>
          <a:noFill/>
        </p:spPr>
        <p:txBody>
          <a:bodyPr wrap="square" rtlCol="0">
            <a:spAutoFit/>
          </a:bodyPr>
          <a:lstStyle/>
          <a:p>
            <a:r>
              <a:rPr lang="en-GB" sz="2400" dirty="0"/>
              <a:t>Their population is about 500,000. They often live on the edge of society in tents making a living collecting rubbish. Parents do not want to send their children to school, because they prefer them to earn money for the family. </a:t>
            </a:r>
          </a:p>
          <a:p>
            <a:pPr marL="285750" indent="-285750">
              <a:buFont typeface="Arial" panose="020B0604020202020204" pitchFamily="34" charset="0"/>
              <a:buChar char="•"/>
            </a:pPr>
            <a:endParaRPr lang="en-GB" dirty="0"/>
          </a:p>
          <a:p>
            <a:endParaRPr lang="en-GB" dirty="0"/>
          </a:p>
        </p:txBody>
      </p:sp>
      <p:sp>
        <p:nvSpPr>
          <p:cNvPr id="9" name="TextBox 8">
            <a:extLst>
              <a:ext uri="{FF2B5EF4-FFF2-40B4-BE49-F238E27FC236}">
                <a16:creationId xmlns:a16="http://schemas.microsoft.com/office/drawing/2014/main" id="{A52B43A6-2A73-4B42-BC4B-8C1D138B2881}"/>
              </a:ext>
            </a:extLst>
          </p:cNvPr>
          <p:cNvSpPr txBox="1"/>
          <p:nvPr/>
        </p:nvSpPr>
        <p:spPr>
          <a:xfrm>
            <a:off x="119271" y="298705"/>
            <a:ext cx="11934425" cy="769441"/>
          </a:xfrm>
          <a:prstGeom prst="rect">
            <a:avLst/>
          </a:prstGeom>
          <a:noFill/>
        </p:spPr>
        <p:txBody>
          <a:bodyPr wrap="square" rtlCol="0">
            <a:spAutoFit/>
          </a:bodyPr>
          <a:lstStyle/>
          <a:p>
            <a:pPr algn="ctr"/>
            <a:r>
              <a:rPr lang="en-GB" sz="4400" dirty="0">
                <a:solidFill>
                  <a:schemeClr val="bg1"/>
                </a:solidFill>
                <a:latin typeface="+mj-lt"/>
              </a:rPr>
              <a:t>COMMUNITIES WHERE CHRIST IS LEAST KNOWN</a:t>
            </a:r>
          </a:p>
        </p:txBody>
      </p:sp>
    </p:spTree>
    <p:extLst>
      <p:ext uri="{BB962C8B-B14F-4D97-AF65-F5344CB8AC3E}">
        <p14:creationId xmlns:p14="http://schemas.microsoft.com/office/powerpoint/2010/main" val="4114461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486</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Rokkitt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Hunt</dc:creator>
  <cp:lastModifiedBy>Amelia Gibson</cp:lastModifiedBy>
  <cp:revision>132</cp:revision>
  <dcterms:created xsi:type="dcterms:W3CDTF">2018-01-04T16:27:46Z</dcterms:created>
  <dcterms:modified xsi:type="dcterms:W3CDTF">2021-02-10T12:26:36Z</dcterms:modified>
</cp:coreProperties>
</file>