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1" r:id="rId2"/>
    <p:sldId id="260" r:id="rId3"/>
    <p:sldId id="258" r:id="rId4"/>
    <p:sldId id="269" r:id="rId5"/>
    <p:sldId id="275" r:id="rId6"/>
    <p:sldId id="276" r:id="rId7"/>
    <p:sldId id="267" r:id="rId8"/>
    <p:sldId id="278" r:id="rId9"/>
    <p:sldId id="265" r:id="rId10"/>
  </p:sldIdLst>
  <p:sldSz cx="12192000" cy="6858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alibri Light" panose="020F0302020204030204" pitchFamily="34" charset="0"/>
      <p:regular r:id="rId15"/>
      <p: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6ED4"/>
    <a:srgbClr val="3A003A"/>
    <a:srgbClr val="660066"/>
    <a:srgbClr val="F3072E"/>
    <a:srgbClr val="003300"/>
    <a:srgbClr val="006699"/>
    <a:srgbClr val="800000"/>
    <a:srgbClr val="003366"/>
    <a:srgbClr val="006666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677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764FC-31FD-48EE-A9D8-A97F1FC731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6DBB09-3E67-483E-8E4A-2D544203D0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158DA0-6C05-4066-B7B0-DDF3A5FEF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773C5-6E30-4255-9620-35B1136AB1D9}" type="datetimeFigureOut">
              <a:rPr lang="en-GB" smtClean="0"/>
              <a:t>25/3/21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866A89-64A2-49A8-8581-0D7E756CB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2CBB46-2940-4A9D-9445-C377EDC21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3CB0F-39EE-4AE7-BBE7-67DE7D1BBA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0512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C5D65-89EF-4A25-A6BE-CDF07B2BE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D8BD44-C3E2-45D0-B098-0B75032062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720DB1-3BDA-4355-AC78-47878D5ED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773C5-6E30-4255-9620-35B1136AB1D9}" type="datetimeFigureOut">
              <a:rPr lang="en-GB" smtClean="0"/>
              <a:t>25/3/21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824EC9-10B2-4E17-AC76-53431BDD6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FDF147-BFE2-47B5-B5DC-72AE976A1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3CB0F-39EE-4AE7-BBE7-67DE7D1BBA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7869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9423DF3-E526-4541-83D2-C62A1FEB57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7E2DDD-98E6-4E54-A1F8-CF4F4C02C3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617673-5E21-40A3-8A1D-9B315F416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773C5-6E30-4255-9620-35B1136AB1D9}" type="datetimeFigureOut">
              <a:rPr lang="en-GB" smtClean="0"/>
              <a:t>25/3/21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EBDD79-3296-4CD4-94B1-C236BCD11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75A0DB-0EEA-4D16-9FCD-64F0D43B2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3CB0F-39EE-4AE7-BBE7-67DE7D1BBA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9120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A60C8-6905-4F70-B002-56F8B76AA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29D108-6C0B-4B8E-8D08-CB9AF5AF83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A6BDAD-5C73-4E53-9909-B32FBB4FA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773C5-6E30-4255-9620-35B1136AB1D9}" type="datetimeFigureOut">
              <a:rPr lang="en-GB" smtClean="0"/>
              <a:t>25/3/21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F213E4-46FC-433D-840B-0DD12C5E9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06F4B9-98F1-48BE-9663-4916978D3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3CB0F-39EE-4AE7-BBE7-67DE7D1BBA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5205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1D8B3-440E-4EC8-8046-958EF6579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C92B01-47A6-4CB1-88F4-061FFFF005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01E462-5AA3-4C36-91DC-36A45720F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773C5-6E30-4255-9620-35B1136AB1D9}" type="datetimeFigureOut">
              <a:rPr lang="en-GB" smtClean="0"/>
              <a:t>25/3/21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2483A4-8A8D-43FA-BBA3-BD3578C08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5A029F-8F0D-46AC-B8EE-A5E3D4C17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3CB0F-39EE-4AE7-BBE7-67DE7D1BBA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7806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87D89-8794-4C8D-B42C-03522DFC1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01664-DA5C-406B-9D5B-92E572B21B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2B57F1-B1EA-4770-9377-37913FD80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94108F-5231-4F5F-A12B-95E3757B3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773C5-6E30-4255-9620-35B1136AB1D9}" type="datetimeFigureOut">
              <a:rPr lang="en-GB" smtClean="0"/>
              <a:t>25/3/21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F33254-F833-43EF-898E-911676900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E38A97-F76D-4A83-B26A-A3789327B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3CB0F-39EE-4AE7-BBE7-67DE7D1BBA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6934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1485A-73D5-47A2-A4F3-4B5C1C96D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CF191C-D218-4849-A778-3EE2F8BD48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087BDC-E92E-47AF-83D7-00F70E7C1D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C9027A-AFE2-4DF0-BB35-CAC45C5326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F6CEA1-F10C-4D85-8151-D78BDBAFE2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FEACB6-C1BB-429F-A489-143DE5CF1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773C5-6E30-4255-9620-35B1136AB1D9}" type="datetimeFigureOut">
              <a:rPr lang="en-GB" smtClean="0"/>
              <a:t>25/3/21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30945E1-0A5C-4DAC-A800-CA33FB811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DE9D4F-E13D-4E8C-924C-2AEA4B1EB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3CB0F-39EE-4AE7-BBE7-67DE7D1BBA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9241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76147-0928-4398-BC21-D2BBE84E2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FAC008-5583-4624-AC63-DA990ABFB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773C5-6E30-4255-9620-35B1136AB1D9}" type="datetimeFigureOut">
              <a:rPr lang="en-GB" smtClean="0"/>
              <a:t>25/3/21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797552-55B0-4BCB-BF52-E6643F178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076579-719D-4CC6-8084-DB859B38F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3CB0F-39EE-4AE7-BBE7-67DE7D1BBA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9084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7B717E-B4D3-4B3D-9911-BC2F738D5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773C5-6E30-4255-9620-35B1136AB1D9}" type="datetimeFigureOut">
              <a:rPr lang="en-GB" smtClean="0"/>
              <a:t>25/3/21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3BE6E1-8824-4C9A-88CB-D7F020774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C1FD3F-4448-47EB-AC99-8BF2BF540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3CB0F-39EE-4AE7-BBE7-67DE7D1BBA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6547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EB098-FBDA-41F5-AE26-A760A7AFB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F31EF3-2F89-4701-B1EB-930C40758C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901431-35E1-4929-89CB-B593255BB3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514EE2-EB51-43F0-AD27-59CDFE260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773C5-6E30-4255-9620-35B1136AB1D9}" type="datetimeFigureOut">
              <a:rPr lang="en-GB" smtClean="0"/>
              <a:t>25/3/21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DF4968-CA68-4427-A96D-0F32AB93F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D25AF3-4BC1-4B9B-8818-D0B8A8FCD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3CB0F-39EE-4AE7-BBE7-67DE7D1BBA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4725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36467-A73B-4B8D-A5BD-3721F1ADA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2489BA-8291-486A-A491-50A5BCBEBC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02C2B3-93D3-4A86-9300-11DF756AEF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EEECEC-5664-40A8-9267-F921E6614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773C5-6E30-4255-9620-35B1136AB1D9}" type="datetimeFigureOut">
              <a:rPr lang="en-GB" smtClean="0"/>
              <a:t>25/3/21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753D53-C622-4793-A59A-AAE300E3D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C08C21-1648-4F77-9F78-B65A0DE91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3CB0F-39EE-4AE7-BBE7-67DE7D1BBA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4863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DE9B86-9512-4448-9515-02CC3C39B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7F4F72-CD00-44E7-A4AB-5F53511978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BE9D29-BC04-460D-A244-CC1EB9F00A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5773C5-6E30-4255-9620-35B1136AB1D9}" type="datetimeFigureOut">
              <a:rPr lang="en-GB" smtClean="0"/>
              <a:t>25/3/21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B74D6E-ABAB-4453-85A5-4D37610D36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4AB28A-044D-4457-8FAB-C5A0D086A4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23CB0F-39EE-4AE7-BBE7-67DE7D1BBA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8951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A8D8EF-A556-4853-A058-4CA46C1099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68904"/>
            <a:ext cx="12192000" cy="545101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FD0AB2D-E04F-4405-9781-C54C46F8895E}"/>
              </a:ext>
            </a:extLst>
          </p:cNvPr>
          <p:cNvSpPr/>
          <p:nvPr/>
        </p:nvSpPr>
        <p:spPr>
          <a:xfrm>
            <a:off x="0" y="0"/>
            <a:ext cx="12192000" cy="2226365"/>
          </a:xfrm>
          <a:prstGeom prst="rect">
            <a:avLst/>
          </a:prstGeom>
          <a:solidFill>
            <a:srgbClr val="3A003A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9C96790-6085-4FC0-8D13-6CB4E2C4AF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9271" y="242783"/>
            <a:ext cx="12616070" cy="166639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26CD6BB-110D-41B0-A21A-A746C700B9D8}"/>
              </a:ext>
            </a:extLst>
          </p:cNvPr>
          <p:cNvSpPr txBox="1"/>
          <p:nvPr/>
        </p:nvSpPr>
        <p:spPr>
          <a:xfrm>
            <a:off x="3382538" y="750766"/>
            <a:ext cx="5426924" cy="83099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solidFill>
                  <a:schemeClr val="bg1"/>
                </a:solidFill>
                <a:latin typeface="+mj-lt"/>
              </a:rPr>
              <a:t>PRAY FOR NIGERIA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9438128E-A1D1-4FB4-9914-CA1167ACD07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6594" y="843297"/>
            <a:ext cx="1976483" cy="830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556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B987068-6036-48D3-856D-943D5C0B671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831077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3089432-F0A4-4DBB-9F33-D8A3A055C991}"/>
              </a:ext>
            </a:extLst>
          </p:cNvPr>
          <p:cNvSpPr/>
          <p:nvPr/>
        </p:nvSpPr>
        <p:spPr>
          <a:xfrm>
            <a:off x="6259132" y="2"/>
            <a:ext cx="5932868" cy="6857998"/>
          </a:xfrm>
          <a:prstGeom prst="rect">
            <a:avLst/>
          </a:prstGeom>
          <a:solidFill>
            <a:srgbClr val="3A00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CC3196-A175-4095-BF4D-1DF3EBD522A3}"/>
              </a:ext>
            </a:extLst>
          </p:cNvPr>
          <p:cNvSpPr txBox="1"/>
          <p:nvPr/>
        </p:nvSpPr>
        <p:spPr>
          <a:xfrm>
            <a:off x="6758609" y="2598003"/>
            <a:ext cx="5161186" cy="1477328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As long as it is day, we must do the works of him who sent me. Night is coming, when no one can work. </a:t>
            </a:r>
          </a:p>
          <a:p>
            <a:pPr algn="r"/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John 9:4</a:t>
            </a:r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3F4A6139-4F31-439B-AE52-F3F3B0DF1D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20483" y="6145541"/>
            <a:ext cx="1415970" cy="595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608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5F45C34-F499-4DE7-A3AF-665D2B314849}"/>
              </a:ext>
            </a:extLst>
          </p:cNvPr>
          <p:cNvSpPr/>
          <p:nvPr/>
        </p:nvSpPr>
        <p:spPr>
          <a:xfrm>
            <a:off x="0" y="2"/>
            <a:ext cx="12192000" cy="6857998"/>
          </a:xfrm>
          <a:prstGeom prst="rect">
            <a:avLst/>
          </a:prstGeom>
          <a:solidFill>
            <a:srgbClr val="3A00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BFF0C61-7D74-4310-95F1-76BCDF92F4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826" y="1239970"/>
            <a:ext cx="6651143" cy="4378059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32BF4A9-C08F-4F4D-91E8-D45F77AAD212}"/>
              </a:ext>
            </a:extLst>
          </p:cNvPr>
          <p:cNvSpPr/>
          <p:nvPr/>
        </p:nvSpPr>
        <p:spPr>
          <a:xfrm>
            <a:off x="5924096" y="1683989"/>
            <a:ext cx="5539408" cy="3575623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CC3196-A175-4095-BF4D-1DF3EBD522A3}"/>
              </a:ext>
            </a:extLst>
          </p:cNvPr>
          <p:cNvSpPr txBox="1"/>
          <p:nvPr/>
        </p:nvSpPr>
        <p:spPr>
          <a:xfrm>
            <a:off x="6623947" y="2686970"/>
            <a:ext cx="47045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There are more than 75 million Muslims in Nigeria most of whom have not heard a clear gospel message.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D3C5AA8D-2E2A-404E-A3EE-C3DF6E6D9E2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20483" y="6145541"/>
            <a:ext cx="1415970" cy="595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133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32BF4A9-C08F-4F4D-91E8-D45F77AAD212}"/>
              </a:ext>
            </a:extLst>
          </p:cNvPr>
          <p:cNvSpPr/>
          <p:nvPr/>
        </p:nvSpPr>
        <p:spPr>
          <a:xfrm>
            <a:off x="-2" y="-450168"/>
            <a:ext cx="12192000" cy="73081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AE748CC-06F8-419D-8055-74CFFD5F83E1}"/>
              </a:ext>
            </a:extLst>
          </p:cNvPr>
          <p:cNvSpPr/>
          <p:nvPr/>
        </p:nvSpPr>
        <p:spPr>
          <a:xfrm>
            <a:off x="0" y="-450168"/>
            <a:ext cx="12192000" cy="1990903"/>
          </a:xfrm>
          <a:prstGeom prst="rect">
            <a:avLst/>
          </a:prstGeom>
          <a:solidFill>
            <a:srgbClr val="3A00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Page-87-Image-139">
            <a:extLst>
              <a:ext uri="{FF2B5EF4-FFF2-40B4-BE49-F238E27FC236}">
                <a16:creationId xmlns:a16="http://schemas.microsoft.com/office/drawing/2014/main" id="{CE63EE70-8279-4B40-95D2-5662C143E2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647"/>
          <a:stretch/>
        </p:blipFill>
        <p:spPr bwMode="auto">
          <a:xfrm>
            <a:off x="709979" y="2528879"/>
            <a:ext cx="4899997" cy="3393879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A close up of a sign&#10;&#10;Description automatically generated">
            <a:extLst>
              <a:ext uri="{FF2B5EF4-FFF2-40B4-BE49-F238E27FC236}">
                <a16:creationId xmlns:a16="http://schemas.microsoft.com/office/drawing/2014/main" id="{B073F6C6-3A4E-4DA9-A601-2EDC2BAD0A8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67332" y="6084237"/>
            <a:ext cx="1421088" cy="68726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8DE4DDB-E0BF-4412-A15E-C2E9F10FC196}"/>
              </a:ext>
            </a:extLst>
          </p:cNvPr>
          <p:cNvSpPr txBox="1"/>
          <p:nvPr/>
        </p:nvSpPr>
        <p:spPr>
          <a:xfrm>
            <a:off x="6319957" y="2475397"/>
            <a:ext cx="57262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2">
                    <a:lumMod val="50000"/>
                  </a:schemeClr>
                </a:solidFill>
              </a:rPr>
              <a:t>Fulani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9F34A70-0B7C-4CC8-9132-9E3A01100EA8}"/>
              </a:ext>
            </a:extLst>
          </p:cNvPr>
          <p:cNvSpPr txBox="1"/>
          <p:nvPr/>
        </p:nvSpPr>
        <p:spPr>
          <a:xfrm>
            <a:off x="6319955" y="3061015"/>
            <a:ext cx="545658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There are 16 million Fulani in Nigeria.</a:t>
            </a:r>
          </a:p>
          <a:p>
            <a:endParaRPr lang="en-GB" dirty="0"/>
          </a:p>
          <a:p>
            <a:r>
              <a:rPr lang="en-GB" dirty="0"/>
              <a:t>Most are Muslim.</a:t>
            </a:r>
          </a:p>
          <a:p>
            <a:endParaRPr lang="en-GB" dirty="0"/>
          </a:p>
          <a:p>
            <a:r>
              <a:rPr lang="en-GB" dirty="0"/>
              <a:t>May are open to friendship evangelism and Christian media.</a:t>
            </a:r>
          </a:p>
          <a:p>
            <a:endParaRPr lang="en-GB" dirty="0"/>
          </a:p>
          <a:p>
            <a:r>
              <a:rPr lang="en-GB" dirty="0"/>
              <a:t>Attacks by some Fulani herdsmen against Christian farmers have affected attitudes toward this people group.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A8314B3-A44F-47EC-B579-D9CA24F0A72E}"/>
              </a:ext>
            </a:extLst>
          </p:cNvPr>
          <p:cNvSpPr txBox="1"/>
          <p:nvPr/>
        </p:nvSpPr>
        <p:spPr>
          <a:xfrm>
            <a:off x="468459" y="530093"/>
            <a:ext cx="113080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+mj-lt"/>
              </a:rPr>
              <a:t>COMMUNITIES WHERE CHRIST IS LEAST KNOWN</a:t>
            </a:r>
          </a:p>
        </p:txBody>
      </p:sp>
    </p:spTree>
    <p:extLst>
      <p:ext uri="{BB962C8B-B14F-4D97-AF65-F5344CB8AC3E}">
        <p14:creationId xmlns:p14="http://schemas.microsoft.com/office/powerpoint/2010/main" val="2555243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32BF4A9-C08F-4F4D-91E8-D45F77AAD212}"/>
              </a:ext>
            </a:extLst>
          </p:cNvPr>
          <p:cNvSpPr/>
          <p:nvPr/>
        </p:nvSpPr>
        <p:spPr>
          <a:xfrm>
            <a:off x="-2" y="-450168"/>
            <a:ext cx="12192000" cy="73081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AE748CC-06F8-419D-8055-74CFFD5F83E1}"/>
              </a:ext>
            </a:extLst>
          </p:cNvPr>
          <p:cNvSpPr/>
          <p:nvPr/>
        </p:nvSpPr>
        <p:spPr>
          <a:xfrm>
            <a:off x="0" y="-450168"/>
            <a:ext cx="12192000" cy="1990903"/>
          </a:xfrm>
          <a:prstGeom prst="rect">
            <a:avLst/>
          </a:prstGeom>
          <a:solidFill>
            <a:srgbClr val="3A00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 descr="A close up of a sign&#10;&#10;Description automatically generated">
            <a:extLst>
              <a:ext uri="{FF2B5EF4-FFF2-40B4-BE49-F238E27FC236}">
                <a16:creationId xmlns:a16="http://schemas.microsoft.com/office/drawing/2014/main" id="{0F8B8BAE-4B28-45EF-9A6F-ABF8B3DC635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67332" y="6084237"/>
            <a:ext cx="1421088" cy="68726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B6393EF-E941-4E3E-911B-D0282509DD64}"/>
              </a:ext>
            </a:extLst>
          </p:cNvPr>
          <p:cNvSpPr txBox="1"/>
          <p:nvPr/>
        </p:nvSpPr>
        <p:spPr>
          <a:xfrm>
            <a:off x="468459" y="530093"/>
            <a:ext cx="113080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+mj-lt"/>
              </a:rPr>
              <a:t>COMMUNITIES WHERE CHRIST IS LEAST KNOWN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1AA21F5-8A41-42BD-8C43-EAB2AAA3C847}"/>
              </a:ext>
            </a:extLst>
          </p:cNvPr>
          <p:cNvSpPr txBox="1"/>
          <p:nvPr/>
        </p:nvSpPr>
        <p:spPr>
          <a:xfrm>
            <a:off x="6319957" y="3029816"/>
            <a:ext cx="55536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2">
                    <a:lumMod val="50000"/>
                  </a:schemeClr>
                </a:solidFill>
              </a:rPr>
              <a:t>Please pray for…</a:t>
            </a:r>
          </a:p>
        </p:txBody>
      </p:sp>
      <p:pic>
        <p:nvPicPr>
          <p:cNvPr id="18" name="Picture 2" descr="Page-87-Image-139">
            <a:extLst>
              <a:ext uri="{FF2B5EF4-FFF2-40B4-BE49-F238E27FC236}">
                <a16:creationId xmlns:a16="http://schemas.microsoft.com/office/drawing/2014/main" id="{A39BB2DA-1AB4-4A5F-B425-FCE99ABD82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647"/>
          <a:stretch/>
        </p:blipFill>
        <p:spPr bwMode="auto">
          <a:xfrm>
            <a:off x="709979" y="2528879"/>
            <a:ext cx="4899997" cy="3393879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0B31446-627C-4865-A592-77A1F8ED5BEC}"/>
              </a:ext>
            </a:extLst>
          </p:cNvPr>
          <p:cNvSpPr txBox="1"/>
          <p:nvPr/>
        </p:nvSpPr>
        <p:spPr>
          <a:xfrm>
            <a:off x="6319955" y="3614591"/>
            <a:ext cx="545658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More mission workers.</a:t>
            </a:r>
          </a:p>
          <a:p>
            <a:endParaRPr lang="en-GB" dirty="0"/>
          </a:p>
          <a:p>
            <a:r>
              <a:rPr lang="en-GB" dirty="0"/>
              <a:t>Christians to reach out to this community in love instead of retaliation.</a:t>
            </a:r>
          </a:p>
          <a:p>
            <a:endParaRPr lang="en-GB" dirty="0"/>
          </a:p>
          <a:p>
            <a:r>
              <a:rPr lang="en-GB" dirty="0"/>
              <a:t>Opportunities to support and disciple Fulani believers.</a:t>
            </a:r>
          </a:p>
        </p:txBody>
      </p:sp>
    </p:spTree>
    <p:extLst>
      <p:ext uri="{BB962C8B-B14F-4D97-AF65-F5344CB8AC3E}">
        <p14:creationId xmlns:p14="http://schemas.microsoft.com/office/powerpoint/2010/main" val="772368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32BF4A9-C08F-4F4D-91E8-D45F77AAD212}"/>
              </a:ext>
            </a:extLst>
          </p:cNvPr>
          <p:cNvSpPr/>
          <p:nvPr/>
        </p:nvSpPr>
        <p:spPr>
          <a:xfrm>
            <a:off x="-2" y="-450168"/>
            <a:ext cx="12192000" cy="73081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AE748CC-06F8-419D-8055-74CFFD5F83E1}"/>
              </a:ext>
            </a:extLst>
          </p:cNvPr>
          <p:cNvSpPr/>
          <p:nvPr/>
        </p:nvSpPr>
        <p:spPr>
          <a:xfrm>
            <a:off x="0" y="-450168"/>
            <a:ext cx="12192000" cy="1990903"/>
          </a:xfrm>
          <a:prstGeom prst="rect">
            <a:avLst/>
          </a:prstGeom>
          <a:solidFill>
            <a:srgbClr val="3A00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CC3196-A175-4095-BF4D-1DF3EBD522A3}"/>
              </a:ext>
            </a:extLst>
          </p:cNvPr>
          <p:cNvSpPr txBox="1"/>
          <p:nvPr/>
        </p:nvSpPr>
        <p:spPr>
          <a:xfrm>
            <a:off x="6323430" y="3719225"/>
            <a:ext cx="53459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SIM Nigeria ministers to youth, orphans, widows and those with disabilities. </a:t>
            </a:r>
          </a:p>
          <a:p>
            <a:endParaRPr lang="en-GB" dirty="0"/>
          </a:p>
          <a:p>
            <a:r>
              <a:rPr lang="en-GB" dirty="0"/>
              <a:t>Pray as they look to expand these ministries into the north where resources are limited and few trained workers reside. </a:t>
            </a:r>
          </a:p>
        </p:txBody>
      </p:sp>
      <p:pic>
        <p:nvPicPr>
          <p:cNvPr id="2050" name="Picture 2" descr="Page-87-Image-138">
            <a:extLst>
              <a:ext uri="{FF2B5EF4-FFF2-40B4-BE49-F238E27FC236}">
                <a16:creationId xmlns:a16="http://schemas.microsoft.com/office/drawing/2014/main" id="{CB918BED-81FE-4682-BAD5-1A92E330A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606" y="2777249"/>
            <a:ext cx="5345958" cy="2987447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A close up of a sign&#10;&#10;Description automatically generated">
            <a:extLst>
              <a:ext uri="{FF2B5EF4-FFF2-40B4-BE49-F238E27FC236}">
                <a16:creationId xmlns:a16="http://schemas.microsoft.com/office/drawing/2014/main" id="{1392EB03-EC41-4E4D-99C1-3FFB05EFDF7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67332" y="6084237"/>
            <a:ext cx="1421088" cy="68726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4B56C1C-5019-4FD7-857D-39E47D022226}"/>
              </a:ext>
            </a:extLst>
          </p:cNvPr>
          <p:cNvSpPr txBox="1"/>
          <p:nvPr/>
        </p:nvSpPr>
        <p:spPr>
          <a:xfrm>
            <a:off x="468459" y="530093"/>
            <a:ext cx="113080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+mj-lt"/>
              </a:rPr>
              <a:t>COMMUNITIES WHERE CHRIST IS LEAST KNOWN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2D3AFF-12DF-47B1-9A8F-C26B4B08C570}"/>
              </a:ext>
            </a:extLst>
          </p:cNvPr>
          <p:cNvSpPr txBox="1"/>
          <p:nvPr/>
        </p:nvSpPr>
        <p:spPr>
          <a:xfrm>
            <a:off x="6323432" y="3136612"/>
            <a:ext cx="55536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2">
                    <a:lumMod val="50000"/>
                  </a:schemeClr>
                </a:solidFill>
              </a:rPr>
              <a:t>Marginalised and vulnerable</a:t>
            </a:r>
          </a:p>
        </p:txBody>
      </p:sp>
    </p:spTree>
    <p:extLst>
      <p:ext uri="{BB962C8B-B14F-4D97-AF65-F5344CB8AC3E}">
        <p14:creationId xmlns:p14="http://schemas.microsoft.com/office/powerpoint/2010/main" val="16649626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32BF4A9-C08F-4F4D-91E8-D45F77AAD212}"/>
              </a:ext>
            </a:extLst>
          </p:cNvPr>
          <p:cNvSpPr/>
          <p:nvPr/>
        </p:nvSpPr>
        <p:spPr>
          <a:xfrm>
            <a:off x="0" y="-450168"/>
            <a:ext cx="12192000" cy="73081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F8F73F5-85D8-4A07-B9A0-91666E29518F}"/>
              </a:ext>
            </a:extLst>
          </p:cNvPr>
          <p:cNvSpPr/>
          <p:nvPr/>
        </p:nvSpPr>
        <p:spPr>
          <a:xfrm>
            <a:off x="0" y="-450168"/>
            <a:ext cx="12192000" cy="1990903"/>
          </a:xfrm>
          <a:prstGeom prst="rect">
            <a:avLst/>
          </a:prstGeom>
          <a:solidFill>
            <a:srgbClr val="3A00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CC3196-A175-4095-BF4D-1DF3EBD522A3}"/>
              </a:ext>
            </a:extLst>
          </p:cNvPr>
          <p:cNvSpPr txBox="1"/>
          <p:nvPr/>
        </p:nvSpPr>
        <p:spPr>
          <a:xfrm>
            <a:off x="4262515" y="2671290"/>
            <a:ext cx="723606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dirty="0"/>
              <a:t>The national Church to intensify its efforts to reach Muslims in the north while the door is open (John 9:4)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More workers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Muslims to be receptive to the gospel and for the discipleship of new Christians with a Muslim background.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The formation of new missionary teams with suitable team leaders to begin ministry in northern cities.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Our internship programme to yield lasting fruit for world missions.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04856E-20D8-445F-9B94-3EDDF23EC5E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9137" y="1797449"/>
            <a:ext cx="3778660" cy="479131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2424F513-493F-40F0-BC35-E5DEDDE6923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67332" y="6084237"/>
            <a:ext cx="1421088" cy="68726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5F25281-BFCB-46DA-BF8D-FBF47A7FF4EC}"/>
              </a:ext>
            </a:extLst>
          </p:cNvPr>
          <p:cNvSpPr txBox="1"/>
          <p:nvPr/>
        </p:nvSpPr>
        <p:spPr>
          <a:xfrm>
            <a:off x="1355813" y="423197"/>
            <a:ext cx="94803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+mj-lt"/>
              </a:rPr>
              <a:t>PRAYER REQUESTS FROM THE SIM TEAM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76E2C8B-88EE-4322-86E7-B9834B195F55}"/>
              </a:ext>
            </a:extLst>
          </p:cNvPr>
          <p:cNvSpPr txBox="1"/>
          <p:nvPr/>
        </p:nvSpPr>
        <p:spPr>
          <a:xfrm>
            <a:off x="4262515" y="2001452"/>
            <a:ext cx="55536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2">
                    <a:lumMod val="50000"/>
                  </a:schemeClr>
                </a:solidFill>
              </a:rPr>
              <a:t>Please pray for:</a:t>
            </a:r>
          </a:p>
        </p:txBody>
      </p:sp>
    </p:spTree>
    <p:extLst>
      <p:ext uri="{BB962C8B-B14F-4D97-AF65-F5344CB8AC3E}">
        <p14:creationId xmlns:p14="http://schemas.microsoft.com/office/powerpoint/2010/main" val="5666456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32BF4A9-C08F-4F4D-91E8-D45F77AAD212}"/>
              </a:ext>
            </a:extLst>
          </p:cNvPr>
          <p:cNvSpPr/>
          <p:nvPr/>
        </p:nvSpPr>
        <p:spPr>
          <a:xfrm>
            <a:off x="0" y="-450168"/>
            <a:ext cx="12192000" cy="73081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F8F73F5-85D8-4A07-B9A0-91666E29518F}"/>
              </a:ext>
            </a:extLst>
          </p:cNvPr>
          <p:cNvSpPr/>
          <p:nvPr/>
        </p:nvSpPr>
        <p:spPr>
          <a:xfrm>
            <a:off x="0" y="-450168"/>
            <a:ext cx="12192000" cy="1990903"/>
          </a:xfrm>
          <a:prstGeom prst="rect">
            <a:avLst/>
          </a:prstGeom>
          <a:solidFill>
            <a:srgbClr val="3A00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E8D2AA-7ECE-473E-BFA3-0B203245007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885" y="1861875"/>
            <a:ext cx="3666501" cy="467498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59F6EE59-50BC-4936-B4BE-5F795B195C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67332" y="6084237"/>
            <a:ext cx="1421088" cy="68726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8A91F4F-AC5A-4C8B-A7A0-FF3B3F6308F1}"/>
              </a:ext>
            </a:extLst>
          </p:cNvPr>
          <p:cNvSpPr txBox="1"/>
          <p:nvPr/>
        </p:nvSpPr>
        <p:spPr>
          <a:xfrm>
            <a:off x="4403662" y="2145377"/>
            <a:ext cx="55536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2">
                    <a:lumMod val="50000"/>
                  </a:schemeClr>
                </a:solidFill>
              </a:rPr>
              <a:t>Please pray for: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C7C2B0A-6E21-4A3D-B1CB-B6B94089CBD9}"/>
              </a:ext>
            </a:extLst>
          </p:cNvPr>
          <p:cNvSpPr txBox="1"/>
          <p:nvPr/>
        </p:nvSpPr>
        <p:spPr>
          <a:xfrm>
            <a:off x="4403662" y="2815215"/>
            <a:ext cx="723606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dirty="0"/>
              <a:t>Community rebuilding efforts in the northeast, a region impacted by violence.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Peace and stability in troubled regions.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Persecuted believers to endure hardship and practice love and forgiveness. 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Effective and expanded ministries to widows, orphans, people with disabilities, the abused, and other vulnerable communities.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The Nigerian church to experience a powerful, Spirit-led revival.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D8AE74-ADD7-4A48-BDFD-10B4D315D9E0}"/>
              </a:ext>
            </a:extLst>
          </p:cNvPr>
          <p:cNvSpPr txBox="1"/>
          <p:nvPr/>
        </p:nvSpPr>
        <p:spPr>
          <a:xfrm>
            <a:off x="1355813" y="423197"/>
            <a:ext cx="94803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+mj-lt"/>
              </a:rPr>
              <a:t>PRAYER REQUESTS FROM THE SIM TEAM</a:t>
            </a:r>
          </a:p>
        </p:txBody>
      </p:sp>
    </p:spTree>
    <p:extLst>
      <p:ext uri="{BB962C8B-B14F-4D97-AF65-F5344CB8AC3E}">
        <p14:creationId xmlns:p14="http://schemas.microsoft.com/office/powerpoint/2010/main" val="6843723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7EB5053-05E4-4392-AF0C-F5E03917FEF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A003A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C2BF103A-91AD-4C43-87A3-F72F9AD4AB3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51314" y="4356002"/>
            <a:ext cx="2489371" cy="10466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0A1D058-3C63-42C1-9BBF-A65776B55897}"/>
              </a:ext>
            </a:extLst>
          </p:cNvPr>
          <p:cNvSpPr txBox="1"/>
          <p:nvPr/>
        </p:nvSpPr>
        <p:spPr>
          <a:xfrm>
            <a:off x="2905763" y="1418943"/>
            <a:ext cx="6539496" cy="76944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+mj-lt"/>
              </a:rPr>
              <a:t>Thank you for your prayers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B281AD-9FBD-4E16-81D7-184F743E7E4F}"/>
              </a:ext>
            </a:extLst>
          </p:cNvPr>
          <p:cNvSpPr txBox="1"/>
          <p:nvPr/>
        </p:nvSpPr>
        <p:spPr>
          <a:xfrm>
            <a:off x="1934815" y="2566811"/>
            <a:ext cx="8481392" cy="107721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For more information, prayer resources, or if you are interested in serving, please visit sim.co.uk</a:t>
            </a:r>
          </a:p>
        </p:txBody>
      </p:sp>
    </p:spTree>
    <p:extLst>
      <p:ext uri="{BB962C8B-B14F-4D97-AF65-F5344CB8AC3E}">
        <p14:creationId xmlns:p14="http://schemas.microsoft.com/office/powerpoint/2010/main" val="18169955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1390</TotalTime>
  <Words>358</Words>
  <Application>Microsoft Office PowerPoint</Application>
  <PresentationFormat>Widescreen</PresentationFormat>
  <Paragraphs>49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Calibri Light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Linda Hunt</dc:creator>
  <cp:lastModifiedBy>Linda Hunt</cp:lastModifiedBy>
  <cp:revision>135</cp:revision>
  <dcterms:created xsi:type="dcterms:W3CDTF">2018-01-04T16:27:46Z</dcterms:created>
  <dcterms:modified xsi:type="dcterms:W3CDTF">2021-03-25T11:05:24Z</dcterms:modified>
</cp:coreProperties>
</file>