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58" r:id="rId4"/>
    <p:sldId id="269" r:id="rId5"/>
    <p:sldId id="284" r:id="rId6"/>
    <p:sldId id="281" r:id="rId7"/>
    <p:sldId id="285" r:id="rId8"/>
    <p:sldId id="280" r:id="rId9"/>
    <p:sldId id="286" r:id="rId10"/>
    <p:sldId id="279" r:id="rId11"/>
    <p:sldId id="287" r:id="rId12"/>
    <p:sldId id="283" r:id="rId13"/>
    <p:sldId id="288" r:id="rId14"/>
    <p:sldId id="282" r:id="rId15"/>
    <p:sldId id="289" r:id="rId16"/>
    <p:sldId id="278" r:id="rId17"/>
    <p:sldId id="290"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5B06"/>
    <a:srgbClr val="A86ED4"/>
    <a:srgbClr val="3A003A"/>
    <a:srgbClr val="660066"/>
    <a:srgbClr val="F3072E"/>
    <a:srgbClr val="003300"/>
    <a:srgbClr val="006699"/>
    <a:srgbClr val="800000"/>
    <a:srgbClr val="00336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2167F-D715-4878-A368-305E38E1B95B}" v="6" dt="2021-02-03T16:41:20.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3" autoAdjust="0"/>
    <p:restoredTop sz="94660"/>
  </p:normalViewPr>
  <p:slideViewPr>
    <p:cSldViewPr snapToGrid="0">
      <p:cViewPr varScale="1">
        <p:scale>
          <a:sx n="72" d="100"/>
          <a:sy n="72"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ia Gibson" userId="128cc651-66a7-473b-9aac-3c0865c68d92" providerId="ADAL" clId="{7992167F-D715-4878-A368-305E38E1B95B}"/>
    <pc:docChg chg="custSel addSld modSld">
      <pc:chgData name="Amelia Gibson" userId="128cc651-66a7-473b-9aac-3c0865c68d92" providerId="ADAL" clId="{7992167F-D715-4878-A368-305E38E1B95B}" dt="2021-02-03T16:41:31.332" v="13" actId="403"/>
      <pc:docMkLst>
        <pc:docMk/>
      </pc:docMkLst>
      <pc:sldChg chg="modSp mod">
        <pc:chgData name="Amelia Gibson" userId="128cc651-66a7-473b-9aac-3c0865c68d92" providerId="ADAL" clId="{7992167F-D715-4878-A368-305E38E1B95B}" dt="2021-02-03T16:38:55.877" v="0" actId="2711"/>
        <pc:sldMkLst>
          <pc:docMk/>
          <pc:sldMk cId="1013556107" sldId="261"/>
        </pc:sldMkLst>
        <pc:spChg chg="mod">
          <ac:chgData name="Amelia Gibson" userId="128cc651-66a7-473b-9aac-3c0865c68d92" providerId="ADAL" clId="{7992167F-D715-4878-A368-305E38E1B95B}" dt="2021-02-03T16:38:55.877" v="0" actId="2711"/>
          <ac:spMkLst>
            <pc:docMk/>
            <pc:sldMk cId="1013556107" sldId="261"/>
            <ac:spMk id="6" creationId="{90CE9671-10D8-4005-91A4-DAB0F4EB4589}"/>
          </ac:spMkLst>
        </pc:spChg>
      </pc:sldChg>
      <pc:sldChg chg="modSp mod">
        <pc:chgData name="Amelia Gibson" userId="128cc651-66a7-473b-9aac-3c0865c68d92" providerId="ADAL" clId="{7992167F-D715-4878-A368-305E38E1B95B}" dt="2021-02-03T16:41:31.332" v="13" actId="403"/>
        <pc:sldMkLst>
          <pc:docMk/>
          <pc:sldMk cId="684372341" sldId="278"/>
        </pc:sldMkLst>
        <pc:spChg chg="mod">
          <ac:chgData name="Amelia Gibson" userId="128cc651-66a7-473b-9aac-3c0865c68d92" providerId="ADAL" clId="{7992167F-D715-4878-A368-305E38E1B95B}" dt="2021-02-03T16:41:31.332" v="13" actId="403"/>
          <ac:spMkLst>
            <pc:docMk/>
            <pc:sldMk cId="684372341" sldId="278"/>
            <ac:spMk id="3" creationId="{AACC3196-A175-4095-BF4D-1DF3EBD522A3}"/>
          </ac:spMkLst>
        </pc:spChg>
      </pc:sldChg>
      <pc:sldChg chg="addSp delSp modSp new mod">
        <pc:chgData name="Amelia Gibson" userId="128cc651-66a7-473b-9aac-3c0865c68d92" providerId="ADAL" clId="{7992167F-D715-4878-A368-305E38E1B95B}" dt="2021-02-03T16:41:24.028" v="11" actId="403"/>
        <pc:sldMkLst>
          <pc:docMk/>
          <pc:sldMk cId="2816392165" sldId="290"/>
        </pc:sldMkLst>
        <pc:spChg chg="del">
          <ac:chgData name="Amelia Gibson" userId="128cc651-66a7-473b-9aac-3c0865c68d92" providerId="ADAL" clId="{7992167F-D715-4878-A368-305E38E1B95B}" dt="2021-02-03T16:40:14.897" v="5" actId="478"/>
          <ac:spMkLst>
            <pc:docMk/>
            <pc:sldMk cId="2816392165" sldId="290"/>
            <ac:spMk id="2" creationId="{022BE3F6-57B7-4FB6-8457-FC809EFFD804}"/>
          </ac:spMkLst>
        </pc:spChg>
        <pc:spChg chg="del">
          <ac:chgData name="Amelia Gibson" userId="128cc651-66a7-473b-9aac-3c0865c68d92" providerId="ADAL" clId="{7992167F-D715-4878-A368-305E38E1B95B}" dt="2021-02-03T16:40:16.264" v="6" actId="478"/>
          <ac:spMkLst>
            <pc:docMk/>
            <pc:sldMk cId="2816392165" sldId="290"/>
            <ac:spMk id="3" creationId="{3A432127-DA02-4319-A0E7-23CB11B240E2}"/>
          </ac:spMkLst>
        </pc:spChg>
        <pc:spChg chg="add mod">
          <ac:chgData name="Amelia Gibson" userId="128cc651-66a7-473b-9aac-3c0865c68d92" providerId="ADAL" clId="{7992167F-D715-4878-A368-305E38E1B95B}" dt="2021-02-03T16:40:06.392" v="2"/>
          <ac:spMkLst>
            <pc:docMk/>
            <pc:sldMk cId="2816392165" sldId="290"/>
            <ac:spMk id="4" creationId="{4594684E-505E-4257-B51E-7127575F929E}"/>
          </ac:spMkLst>
        </pc:spChg>
        <pc:spChg chg="add mod ord">
          <ac:chgData name="Amelia Gibson" userId="128cc651-66a7-473b-9aac-3c0865c68d92" providerId="ADAL" clId="{7992167F-D715-4878-A368-305E38E1B95B}" dt="2021-02-03T16:40:11.448" v="4" actId="167"/>
          <ac:spMkLst>
            <pc:docMk/>
            <pc:sldMk cId="2816392165" sldId="290"/>
            <ac:spMk id="5" creationId="{680A1265-39E2-4070-80FC-E919416F8572}"/>
          </ac:spMkLst>
        </pc:spChg>
        <pc:spChg chg="add mod">
          <ac:chgData name="Amelia Gibson" userId="128cc651-66a7-473b-9aac-3c0865c68d92" providerId="ADAL" clId="{7992167F-D715-4878-A368-305E38E1B95B}" dt="2021-02-03T16:41:24.028" v="11" actId="403"/>
          <ac:spMkLst>
            <pc:docMk/>
            <pc:sldMk cId="2816392165" sldId="290"/>
            <ac:spMk id="7" creationId="{DDA3B716-FC9B-4E67-8D61-E9E2430DD9C2}"/>
          </ac:spMkLst>
        </pc:spChg>
        <pc:picChg chg="add mod">
          <ac:chgData name="Amelia Gibson" userId="128cc651-66a7-473b-9aac-3c0865c68d92" providerId="ADAL" clId="{7992167F-D715-4878-A368-305E38E1B95B}" dt="2021-02-03T16:41:05.342" v="7"/>
          <ac:picMkLst>
            <pc:docMk/>
            <pc:sldMk cId="2816392165" sldId="290"/>
            <ac:picMk id="6" creationId="{DBB315B7-3C9C-4EE7-8213-977DA126C62E}"/>
          </ac:picMkLst>
        </pc:picChg>
        <pc:picChg chg="add mod">
          <ac:chgData name="Amelia Gibson" userId="128cc651-66a7-473b-9aac-3c0865c68d92" providerId="ADAL" clId="{7992167F-D715-4878-A368-305E38E1B95B}" dt="2021-02-03T16:41:11.429" v="9"/>
          <ac:picMkLst>
            <pc:docMk/>
            <pc:sldMk cId="2816392165" sldId="290"/>
            <ac:picMk id="8" creationId="{9B1A5FFC-65E4-4F34-8C70-CF33B55FD6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64FC-31FD-48EE-A9D8-A97F1FC73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6DBB09-3E67-483E-8E4A-2D544203D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158DA0-6C05-4066-B7B0-DDF3A5FEF4AC}"/>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5" name="Footer Placeholder 4">
            <a:extLst>
              <a:ext uri="{FF2B5EF4-FFF2-40B4-BE49-F238E27FC236}">
                <a16:creationId xmlns:a16="http://schemas.microsoft.com/office/drawing/2014/main" id="{92866A89-64A2-49A8-8581-0D7E756CB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CBB46-2940-4A9D-9445-C377EDC21C1D}"/>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98051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5D65-89EF-4A25-A6BE-CDF07B2BE9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D8BD44-C3E2-45D0-B098-0B75032062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720DB1-3BDA-4355-AC78-47878D5EDF1C}"/>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5" name="Footer Placeholder 4">
            <a:extLst>
              <a:ext uri="{FF2B5EF4-FFF2-40B4-BE49-F238E27FC236}">
                <a16:creationId xmlns:a16="http://schemas.microsoft.com/office/drawing/2014/main" id="{94824EC9-10B2-4E17-AC76-53431BDD6B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FDF147-BFE2-47B5-B5DC-72AE976A1455}"/>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09786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23DF3-E526-4541-83D2-C62A1FEB57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7E2DDD-98E6-4E54-A1F8-CF4F4C02C3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17673-5E21-40A3-8A1D-9B315F416127}"/>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5" name="Footer Placeholder 4">
            <a:extLst>
              <a:ext uri="{FF2B5EF4-FFF2-40B4-BE49-F238E27FC236}">
                <a16:creationId xmlns:a16="http://schemas.microsoft.com/office/drawing/2014/main" id="{A6EBDD79-3296-4CD4-94B1-C236BCD11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5A0DB-0EEA-4D16-9FCD-64F0D43B2AAE}"/>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80912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60C8-6905-4F70-B002-56F8B76AA5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29D108-6C0B-4B8E-8D08-CB9AF5AF83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A6BDAD-5C73-4E53-9909-B32FBB4FA580}"/>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5" name="Footer Placeholder 4">
            <a:extLst>
              <a:ext uri="{FF2B5EF4-FFF2-40B4-BE49-F238E27FC236}">
                <a16:creationId xmlns:a16="http://schemas.microsoft.com/office/drawing/2014/main" id="{B9F213E4-46FC-433D-840B-0DD12C5E9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6F4B9-98F1-48BE-9663-4916978D30B0}"/>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76520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D8B3-440E-4EC8-8046-958EF6579F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C92B01-47A6-4CB1-88F4-061FFFF005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01E462-5AA3-4C36-91DC-36A45720F7F8}"/>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5" name="Footer Placeholder 4">
            <a:extLst>
              <a:ext uri="{FF2B5EF4-FFF2-40B4-BE49-F238E27FC236}">
                <a16:creationId xmlns:a16="http://schemas.microsoft.com/office/drawing/2014/main" id="{C52483A4-8A8D-43FA-BBA3-BD3578C089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5A029F-8F0D-46AC-B8EE-A5E3D4C1793B}"/>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140780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7D89-8794-4C8D-B42C-03522DFC11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001664-DA5C-406B-9D5B-92E572B21B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2B57F1-B1EA-4770-9377-37913FD806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94108F-5231-4F5F-A12B-95E3757B3FD8}"/>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6" name="Footer Placeholder 5">
            <a:extLst>
              <a:ext uri="{FF2B5EF4-FFF2-40B4-BE49-F238E27FC236}">
                <a16:creationId xmlns:a16="http://schemas.microsoft.com/office/drawing/2014/main" id="{9DF33254-F833-43EF-898E-9116769000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E38A97-F76D-4A83-B26A-A3789327B274}"/>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284693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485A-73D5-47A2-A4F3-4B5C1C96D2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CF191C-D218-4849-A778-3EE2F8BD4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087BDC-E92E-47AF-83D7-00F70E7C1D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C9027A-AFE2-4DF0-BB35-CAC45C532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F6CEA1-F10C-4D85-8151-D78BDBAFE2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FEACB6-C1BB-429F-A489-143DE5CF171B}"/>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8" name="Footer Placeholder 7">
            <a:extLst>
              <a:ext uri="{FF2B5EF4-FFF2-40B4-BE49-F238E27FC236}">
                <a16:creationId xmlns:a16="http://schemas.microsoft.com/office/drawing/2014/main" id="{F30945E1-0A5C-4DAC-A800-CA33FB811E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DE9D4F-E13D-4E8C-924C-2AEA4B1EB788}"/>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153924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6147-0928-4398-BC21-D2BBE84E2E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FAC008-5583-4624-AC63-DA990ABFB64D}"/>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4" name="Footer Placeholder 3">
            <a:extLst>
              <a:ext uri="{FF2B5EF4-FFF2-40B4-BE49-F238E27FC236}">
                <a16:creationId xmlns:a16="http://schemas.microsoft.com/office/drawing/2014/main" id="{8B797552-55B0-4BCB-BF52-E6643F178E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076579-719D-4CC6-8084-DB859B38FA47}"/>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94908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B717E-B4D3-4B3D-9911-BC2F738D5FF0}"/>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3" name="Footer Placeholder 2">
            <a:extLst>
              <a:ext uri="{FF2B5EF4-FFF2-40B4-BE49-F238E27FC236}">
                <a16:creationId xmlns:a16="http://schemas.microsoft.com/office/drawing/2014/main" id="{A03BE6E1-8824-4C9A-88CB-D7F020774E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C1FD3F-4448-47EB-AC99-8BF2BF540913}"/>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40654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B098-FBDA-41F5-AE26-A760A7AFB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F31EF3-2F89-4701-B1EB-930C40758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901431-35E1-4929-89CB-B593255BB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514EE2-EB51-43F0-AD27-59CDFE26088E}"/>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6" name="Footer Placeholder 5">
            <a:extLst>
              <a:ext uri="{FF2B5EF4-FFF2-40B4-BE49-F238E27FC236}">
                <a16:creationId xmlns:a16="http://schemas.microsoft.com/office/drawing/2014/main" id="{D0DF4968-CA68-4427-A96D-0F32AB93F5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D25AF3-4BC1-4B9B-8818-D0B8A8FCDB36}"/>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644725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6467-A73B-4B8D-A5BD-3721F1ADA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2489BA-8291-486A-A491-50A5BCBEB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02C2B3-93D3-4A86-9300-11DF756AE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EEECEC-5664-40A8-9267-F921E6614C1E}"/>
              </a:ext>
            </a:extLst>
          </p:cNvPr>
          <p:cNvSpPr>
            <a:spLocks noGrp="1"/>
          </p:cNvSpPr>
          <p:nvPr>
            <p:ph type="dt" sz="half" idx="10"/>
          </p:nvPr>
        </p:nvSpPr>
        <p:spPr/>
        <p:txBody>
          <a:bodyPr/>
          <a:lstStyle/>
          <a:p>
            <a:fld id="{AF5773C5-6E30-4255-9620-35B1136AB1D9}" type="datetimeFigureOut">
              <a:rPr lang="en-GB" smtClean="0"/>
              <a:t>10/02/2021</a:t>
            </a:fld>
            <a:endParaRPr lang="en-GB"/>
          </a:p>
        </p:txBody>
      </p:sp>
      <p:sp>
        <p:nvSpPr>
          <p:cNvPr id="6" name="Footer Placeholder 5">
            <a:extLst>
              <a:ext uri="{FF2B5EF4-FFF2-40B4-BE49-F238E27FC236}">
                <a16:creationId xmlns:a16="http://schemas.microsoft.com/office/drawing/2014/main" id="{CD753D53-C622-4793-A59A-AAE300E3D7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C08C21-1648-4F77-9F78-B65A0DE912EF}"/>
              </a:ext>
            </a:extLst>
          </p:cNvPr>
          <p:cNvSpPr>
            <a:spLocks noGrp="1"/>
          </p:cNvSpPr>
          <p:nvPr>
            <p:ph type="sldNum" sz="quarter" idx="12"/>
          </p:nvPr>
        </p:nvSpPr>
        <p:spPr/>
        <p:txBody>
          <a:bodyPr/>
          <a:lstStyle/>
          <a:p>
            <a:fld id="{0E23CB0F-39EE-4AE7-BBE7-67DE7D1BBAA8}" type="slidenum">
              <a:rPr lang="en-GB" smtClean="0"/>
              <a:t>‹#›</a:t>
            </a:fld>
            <a:endParaRPr lang="en-GB"/>
          </a:p>
        </p:txBody>
      </p:sp>
    </p:spTree>
    <p:extLst>
      <p:ext uri="{BB962C8B-B14F-4D97-AF65-F5344CB8AC3E}">
        <p14:creationId xmlns:p14="http://schemas.microsoft.com/office/powerpoint/2010/main" val="351486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E9B86-9512-4448-9515-02CC3C39B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7F4F72-CD00-44E7-A4AB-5F5351197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E9D29-BC04-460D-A244-CC1EB9F00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773C5-6E30-4255-9620-35B1136AB1D9}" type="datetimeFigureOut">
              <a:rPr lang="en-GB" smtClean="0"/>
              <a:t>10/02/2021</a:t>
            </a:fld>
            <a:endParaRPr lang="en-GB"/>
          </a:p>
        </p:txBody>
      </p:sp>
      <p:sp>
        <p:nvSpPr>
          <p:cNvPr id="5" name="Footer Placeholder 4">
            <a:extLst>
              <a:ext uri="{FF2B5EF4-FFF2-40B4-BE49-F238E27FC236}">
                <a16:creationId xmlns:a16="http://schemas.microsoft.com/office/drawing/2014/main" id="{0EB74D6E-ABAB-4453-85A5-4D37610D3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4AB28A-044D-4457-8FAB-C5A0D086A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3CB0F-39EE-4AE7-BBE7-67DE7D1BBAA8}" type="slidenum">
              <a:rPr lang="en-GB" smtClean="0"/>
              <a:t>‹#›</a:t>
            </a:fld>
            <a:endParaRPr lang="en-GB"/>
          </a:p>
        </p:txBody>
      </p:sp>
    </p:spTree>
    <p:extLst>
      <p:ext uri="{BB962C8B-B14F-4D97-AF65-F5344CB8AC3E}">
        <p14:creationId xmlns:p14="http://schemas.microsoft.com/office/powerpoint/2010/main" val="1188951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17F11-8315-4D00-A6E6-9126EE364710}"/>
              </a:ext>
            </a:extLst>
          </p:cNvPr>
          <p:cNvSpPr/>
          <p:nvPr/>
        </p:nvSpPr>
        <p:spPr>
          <a:xfrm>
            <a:off x="0" y="5128592"/>
            <a:ext cx="12192000" cy="1797648"/>
          </a:xfrm>
          <a:prstGeom prst="rect">
            <a:avLst/>
          </a:prstGeom>
          <a:solidFill>
            <a:schemeClr val="accent6">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FD0AB2D-E04F-4405-9781-C54C46F8895E}"/>
              </a:ext>
            </a:extLst>
          </p:cNvPr>
          <p:cNvSpPr/>
          <p:nvPr/>
        </p:nvSpPr>
        <p:spPr>
          <a:xfrm>
            <a:off x="0" y="0"/>
            <a:ext cx="12192000" cy="2226365"/>
          </a:xfrm>
          <a:prstGeom prst="rect">
            <a:avLst/>
          </a:prstGeom>
          <a:solidFill>
            <a:schemeClr val="accent6">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C96790-6085-4FC0-8D13-6CB4E2C4AFD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9271" y="242783"/>
            <a:ext cx="12616070" cy="1666394"/>
          </a:xfrm>
          <a:prstGeom prst="rect">
            <a:avLst/>
          </a:prstGeom>
        </p:spPr>
      </p:pic>
      <p:sp>
        <p:nvSpPr>
          <p:cNvPr id="6" name="TextBox 5">
            <a:extLst>
              <a:ext uri="{FF2B5EF4-FFF2-40B4-BE49-F238E27FC236}">
                <a16:creationId xmlns:a16="http://schemas.microsoft.com/office/drawing/2014/main" id="{90CE9671-10D8-4005-91A4-DAB0F4EB4589}"/>
              </a:ext>
            </a:extLst>
          </p:cNvPr>
          <p:cNvSpPr txBox="1"/>
          <p:nvPr/>
        </p:nvSpPr>
        <p:spPr>
          <a:xfrm>
            <a:off x="2587484" y="743789"/>
            <a:ext cx="7202559" cy="830997"/>
          </a:xfrm>
          <a:prstGeom prst="rect">
            <a:avLst/>
          </a:prstGeom>
          <a:noFill/>
          <a:effectLst>
            <a:outerShdw blurRad="50800" dist="38100" algn="l" rotWithShape="0">
              <a:prstClr val="black">
                <a:alpha val="40000"/>
              </a:prstClr>
            </a:outerShdw>
          </a:effectLst>
        </p:spPr>
        <p:txBody>
          <a:bodyPr wrap="square" rtlCol="0">
            <a:spAutoFit/>
          </a:bodyPr>
          <a:lstStyle/>
          <a:p>
            <a:r>
              <a:rPr lang="en-GB" sz="4800" dirty="0">
                <a:solidFill>
                  <a:schemeClr val="bg1"/>
                </a:solidFill>
                <a:latin typeface="+mj-lt"/>
              </a:rPr>
              <a:t>PRAY FOR THE MIDDLE EAST</a:t>
            </a:r>
          </a:p>
        </p:txBody>
      </p:sp>
      <p:pic>
        <p:nvPicPr>
          <p:cNvPr id="11" name="Picture 10" descr="A picture containing drawing&#10;&#10;Description automatically generated">
            <a:extLst>
              <a:ext uri="{FF2B5EF4-FFF2-40B4-BE49-F238E27FC236}">
                <a16:creationId xmlns:a16="http://schemas.microsoft.com/office/drawing/2014/main" id="{313ADB63-6B4D-4DA1-B4D3-D7322C394A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4725" y="5568897"/>
            <a:ext cx="2842549" cy="1195128"/>
          </a:xfrm>
          <a:prstGeom prst="rect">
            <a:avLst/>
          </a:prstGeom>
        </p:spPr>
      </p:pic>
      <p:pic>
        <p:nvPicPr>
          <p:cNvPr id="13" name="Picture 12" descr="A group of people sitting in front of a crowd&#10;&#10;Description automatically generated">
            <a:extLst>
              <a:ext uri="{FF2B5EF4-FFF2-40B4-BE49-F238E27FC236}">
                <a16:creationId xmlns:a16="http://schemas.microsoft.com/office/drawing/2014/main" id="{473792CB-BF04-4398-B810-005863038D19}"/>
              </a:ext>
            </a:extLst>
          </p:cNvPr>
          <p:cNvPicPr>
            <a:picLocks noChangeAspect="1"/>
          </p:cNvPicPr>
          <p:nvPr/>
        </p:nvPicPr>
        <p:blipFill rotWithShape="1">
          <a:blip r:embed="rId4">
            <a:extLst>
              <a:ext uri="{28A0092B-C50C-407E-A947-70E740481C1C}">
                <a14:useLocalDpi xmlns:a14="http://schemas.microsoft.com/office/drawing/2010/main" val="0"/>
              </a:ext>
            </a:extLst>
          </a:blip>
          <a:srcRect t="29991" b="31953"/>
          <a:stretch/>
        </p:blipFill>
        <p:spPr>
          <a:xfrm>
            <a:off x="0" y="2012260"/>
            <a:ext cx="12192000" cy="3465574"/>
          </a:xfrm>
          <a:prstGeom prst="rect">
            <a:avLst/>
          </a:prstGeom>
        </p:spPr>
      </p:pic>
    </p:spTree>
    <p:extLst>
      <p:ext uri="{BB962C8B-B14F-4D97-AF65-F5344CB8AC3E}">
        <p14:creationId xmlns:p14="http://schemas.microsoft.com/office/powerpoint/2010/main" val="101355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5059798" y="2529486"/>
            <a:ext cx="6896102" cy="2308324"/>
          </a:xfrm>
          <a:prstGeom prst="rect">
            <a:avLst/>
          </a:prstGeom>
          <a:noFill/>
        </p:spPr>
        <p:txBody>
          <a:bodyPr wrap="square" rtlCol="0">
            <a:spAutoFit/>
          </a:bodyPr>
          <a:lstStyle/>
          <a:p>
            <a:pPr>
              <a:spcBef>
                <a:spcPts val="600"/>
              </a:spcBef>
              <a:spcAft>
                <a:spcPts val="600"/>
              </a:spcAft>
            </a:pPr>
            <a:r>
              <a:rPr lang="en-GB" sz="2400" dirty="0"/>
              <a:t>Refugees are not the only vulnerable people in the Middle East. Those with disabilities often face restricted opportunity. Many migrant workers routinely face abuse and unjust treatment. And growing economic hardship and inequality are driving more to the margins of society. </a:t>
            </a:r>
          </a:p>
        </p:txBody>
      </p:sp>
      <p:sp>
        <p:nvSpPr>
          <p:cNvPr id="11" name="TextBox 10">
            <a:extLst>
              <a:ext uri="{FF2B5EF4-FFF2-40B4-BE49-F238E27FC236}">
                <a16:creationId xmlns:a16="http://schemas.microsoft.com/office/drawing/2014/main" id="{AF59CCED-0B91-4A3E-A967-49F36643532B}"/>
              </a:ext>
            </a:extLst>
          </p:cNvPr>
          <p:cNvSpPr txBox="1"/>
          <p:nvPr/>
        </p:nvSpPr>
        <p:spPr>
          <a:xfrm>
            <a:off x="4965698" y="1738800"/>
            <a:ext cx="6172202" cy="584775"/>
          </a:xfrm>
          <a:prstGeom prst="rect">
            <a:avLst/>
          </a:prstGeom>
          <a:noFill/>
        </p:spPr>
        <p:txBody>
          <a:bodyPr wrap="square" rtlCol="0">
            <a:spAutoFit/>
          </a:bodyPr>
          <a:lstStyle/>
          <a:p>
            <a:r>
              <a:rPr lang="en-GB" sz="3200" dirty="0">
                <a:solidFill>
                  <a:schemeClr val="accent6">
                    <a:lumMod val="50000"/>
                  </a:schemeClr>
                </a:solidFill>
              </a:rPr>
              <a:t>Vulnerable and marginalised people</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l="20530" r="5359"/>
          <a:stretch/>
        </p:blipFill>
        <p:spPr>
          <a:xfrm>
            <a:off x="711201" y="1948968"/>
            <a:ext cx="4013200" cy="3610099"/>
          </a:xfrm>
          <a:prstGeom prst="rect">
            <a:avLst/>
          </a:prstGeom>
          <a:effectLst>
            <a:innerShdw blurRad="114300">
              <a:prstClr val="black"/>
            </a:innerShdw>
          </a:effectLst>
        </p:spPr>
      </p:pic>
      <p:pic>
        <p:nvPicPr>
          <p:cNvPr id="9" name="Picture 8" descr="A close up of a sign&#10;&#10;Description automatically generated">
            <a:extLst>
              <a:ext uri="{FF2B5EF4-FFF2-40B4-BE49-F238E27FC236}">
                <a16:creationId xmlns:a16="http://schemas.microsoft.com/office/drawing/2014/main" id="{B38ACC1C-4469-4712-9872-C0734ACF95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83132" y="5944537"/>
            <a:ext cx="1421088" cy="687263"/>
          </a:xfrm>
          <a:prstGeom prst="rect">
            <a:avLst/>
          </a:prstGeom>
        </p:spPr>
      </p:pic>
      <p:sp>
        <p:nvSpPr>
          <p:cNvPr id="12" name="TextBox 11">
            <a:extLst>
              <a:ext uri="{FF2B5EF4-FFF2-40B4-BE49-F238E27FC236}">
                <a16:creationId xmlns:a16="http://schemas.microsoft.com/office/drawing/2014/main" id="{379C1881-A423-448B-9E99-FA48BE7F8F16}"/>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spTree>
    <p:extLst>
      <p:ext uri="{BB962C8B-B14F-4D97-AF65-F5344CB8AC3E}">
        <p14:creationId xmlns:p14="http://schemas.microsoft.com/office/powerpoint/2010/main" val="176401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B0693E-8449-4529-BED0-84DF850509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530" r="5359"/>
          <a:stretch/>
        </p:blipFill>
        <p:spPr>
          <a:xfrm>
            <a:off x="711201" y="1948968"/>
            <a:ext cx="4013200" cy="3610099"/>
          </a:xfrm>
          <a:prstGeom prst="rect">
            <a:avLst/>
          </a:prstGeom>
          <a:effectLst>
            <a:innerShdw blurRad="114300">
              <a:prstClr val="black"/>
            </a:innerShdw>
          </a:effectLst>
        </p:spPr>
      </p:pic>
      <p:pic>
        <p:nvPicPr>
          <p:cNvPr id="5" name="Picture 4" descr="A close up of a sign&#10;&#10;Description automatically generated">
            <a:extLst>
              <a:ext uri="{FF2B5EF4-FFF2-40B4-BE49-F238E27FC236}">
                <a16:creationId xmlns:a16="http://schemas.microsoft.com/office/drawing/2014/main" id="{1852972A-52C2-49CB-B1D9-4B04F53792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83132" y="5944537"/>
            <a:ext cx="1421088" cy="687263"/>
          </a:xfrm>
          <a:prstGeom prst="rect">
            <a:avLst/>
          </a:prstGeom>
        </p:spPr>
      </p:pic>
      <p:sp>
        <p:nvSpPr>
          <p:cNvPr id="6" name="Rectangle 5">
            <a:extLst>
              <a:ext uri="{FF2B5EF4-FFF2-40B4-BE49-F238E27FC236}">
                <a16:creationId xmlns:a16="http://schemas.microsoft.com/office/drawing/2014/main" id="{95FC3B08-0C58-42C0-9F9D-BBA7AC4C757B}"/>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565ED71-ACF0-4380-84E5-98E780B2A064}"/>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sp>
        <p:nvSpPr>
          <p:cNvPr id="8" name="TextBox 7">
            <a:extLst>
              <a:ext uri="{FF2B5EF4-FFF2-40B4-BE49-F238E27FC236}">
                <a16:creationId xmlns:a16="http://schemas.microsoft.com/office/drawing/2014/main" id="{43D95AA9-2F6A-4EDA-B917-C67FF264B9C4}"/>
              </a:ext>
            </a:extLst>
          </p:cNvPr>
          <p:cNvSpPr txBox="1"/>
          <p:nvPr/>
        </p:nvSpPr>
        <p:spPr>
          <a:xfrm>
            <a:off x="4965698" y="1738800"/>
            <a:ext cx="6172202" cy="584775"/>
          </a:xfrm>
          <a:prstGeom prst="rect">
            <a:avLst/>
          </a:prstGeom>
          <a:noFill/>
        </p:spPr>
        <p:txBody>
          <a:bodyPr wrap="square" rtlCol="0">
            <a:spAutoFit/>
          </a:bodyPr>
          <a:lstStyle/>
          <a:p>
            <a:r>
              <a:rPr lang="en-GB" sz="3200" dirty="0">
                <a:solidFill>
                  <a:schemeClr val="accent6">
                    <a:lumMod val="50000"/>
                  </a:schemeClr>
                </a:solidFill>
              </a:rPr>
              <a:t>Please pray</a:t>
            </a:r>
          </a:p>
        </p:txBody>
      </p:sp>
      <p:sp>
        <p:nvSpPr>
          <p:cNvPr id="9" name="TextBox 8">
            <a:extLst>
              <a:ext uri="{FF2B5EF4-FFF2-40B4-BE49-F238E27FC236}">
                <a16:creationId xmlns:a16="http://schemas.microsoft.com/office/drawing/2014/main" id="{D8831FEF-D245-4F99-BF7D-37F1A292F013}"/>
              </a:ext>
            </a:extLst>
          </p:cNvPr>
          <p:cNvSpPr txBox="1"/>
          <p:nvPr/>
        </p:nvSpPr>
        <p:spPr>
          <a:xfrm>
            <a:off x="5059798" y="2569791"/>
            <a:ext cx="6896102" cy="2092881"/>
          </a:xfrm>
          <a:prstGeom prst="rect">
            <a:avLst/>
          </a:prstGeom>
          <a:noFill/>
        </p:spPr>
        <p:txBody>
          <a:bodyPr wrap="square" rtlCol="0">
            <a:spAutoFit/>
          </a:bodyPr>
          <a:lstStyle/>
          <a:p>
            <a:pPr>
              <a:spcBef>
                <a:spcPts val="600"/>
              </a:spcBef>
              <a:spcAft>
                <a:spcPts val="600"/>
              </a:spcAft>
            </a:pPr>
            <a:r>
              <a:rPr lang="en-GB" sz="2400" dirty="0"/>
              <a:t>Pray for our colleagues who serve alongside Middle Eastern believers to bring hope to those who are vulnerable. </a:t>
            </a:r>
          </a:p>
          <a:p>
            <a:pPr>
              <a:spcBef>
                <a:spcPts val="600"/>
              </a:spcBef>
              <a:spcAft>
                <a:spcPts val="600"/>
              </a:spcAft>
            </a:pPr>
            <a:r>
              <a:rPr lang="en-GB" sz="2400" dirty="0"/>
              <a:t>Pray that those who are marginalised will have their dignity affirmed in Christ and find life in him.</a:t>
            </a:r>
          </a:p>
        </p:txBody>
      </p:sp>
    </p:spTree>
    <p:extLst>
      <p:ext uri="{BB962C8B-B14F-4D97-AF65-F5344CB8AC3E}">
        <p14:creationId xmlns:p14="http://schemas.microsoft.com/office/powerpoint/2010/main" val="199911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4162816" y="2521640"/>
            <a:ext cx="7325922" cy="1938992"/>
          </a:xfrm>
          <a:prstGeom prst="rect">
            <a:avLst/>
          </a:prstGeom>
          <a:noFill/>
        </p:spPr>
        <p:txBody>
          <a:bodyPr wrap="square" rtlCol="0">
            <a:spAutoFit/>
          </a:bodyPr>
          <a:lstStyle/>
          <a:p>
            <a:pPr>
              <a:spcBef>
                <a:spcPts val="600"/>
              </a:spcBef>
              <a:spcAft>
                <a:spcPts val="600"/>
              </a:spcAft>
            </a:pPr>
            <a:r>
              <a:rPr lang="en-GB" sz="2400" dirty="0"/>
              <a:t>Some of our colleagues serve in healthcare roles as we share Christ’s love in communities where he is least known. Many countries’ healthcare systems are stretched to breaking point, especially due to the pandemic and economic crisis. </a:t>
            </a:r>
          </a:p>
        </p:txBody>
      </p:sp>
      <p:sp>
        <p:nvSpPr>
          <p:cNvPr id="11" name="TextBox 10">
            <a:extLst>
              <a:ext uri="{FF2B5EF4-FFF2-40B4-BE49-F238E27FC236}">
                <a16:creationId xmlns:a16="http://schemas.microsoft.com/office/drawing/2014/main" id="{AF59CCED-0B91-4A3E-A967-49F36643532B}"/>
              </a:ext>
            </a:extLst>
          </p:cNvPr>
          <p:cNvSpPr txBox="1"/>
          <p:nvPr/>
        </p:nvSpPr>
        <p:spPr>
          <a:xfrm>
            <a:off x="4165598" y="1738800"/>
            <a:ext cx="6172202" cy="584775"/>
          </a:xfrm>
          <a:prstGeom prst="rect">
            <a:avLst/>
          </a:prstGeom>
          <a:noFill/>
        </p:spPr>
        <p:txBody>
          <a:bodyPr wrap="square" rtlCol="0">
            <a:spAutoFit/>
          </a:bodyPr>
          <a:lstStyle/>
          <a:p>
            <a:r>
              <a:rPr lang="en-GB" sz="3200" dirty="0">
                <a:solidFill>
                  <a:schemeClr val="accent6">
                    <a:lumMod val="50000"/>
                  </a:schemeClr>
                </a:solidFill>
              </a:rPr>
              <a:t>Healthcare</a:t>
            </a:r>
          </a:p>
        </p:txBody>
      </p:sp>
      <p:pic>
        <p:nvPicPr>
          <p:cNvPr id="9" name="Picture 8" descr="A close up of a sign&#10;&#10;Description automatically generated">
            <a:extLst>
              <a:ext uri="{FF2B5EF4-FFF2-40B4-BE49-F238E27FC236}">
                <a16:creationId xmlns:a16="http://schemas.microsoft.com/office/drawing/2014/main" id="{B38ACC1C-4469-4712-9872-C0734ACF95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83132" y="5944537"/>
            <a:ext cx="1421088" cy="687263"/>
          </a:xfrm>
          <a:prstGeom prst="rect">
            <a:avLst/>
          </a:prstGeom>
        </p:spPr>
      </p:pic>
      <p:pic>
        <p:nvPicPr>
          <p:cNvPr id="4" name="Picture 3">
            <a:extLst>
              <a:ext uri="{FF2B5EF4-FFF2-40B4-BE49-F238E27FC236}">
                <a16:creationId xmlns:a16="http://schemas.microsoft.com/office/drawing/2014/main" id="{53BB92A7-F3AA-4B45-A2AD-F355445B2832}"/>
              </a:ext>
            </a:extLst>
          </p:cNvPr>
          <p:cNvPicPr>
            <a:picLocks noChangeAspect="1"/>
          </p:cNvPicPr>
          <p:nvPr/>
        </p:nvPicPr>
        <p:blipFill rotWithShape="1">
          <a:blip r:embed="rId3"/>
          <a:srcRect t="4481" b="12730"/>
          <a:stretch/>
        </p:blipFill>
        <p:spPr>
          <a:xfrm>
            <a:off x="703262" y="1885467"/>
            <a:ext cx="3208338" cy="4320611"/>
          </a:xfrm>
          <a:prstGeom prst="rect">
            <a:avLst/>
          </a:prstGeom>
        </p:spPr>
      </p:pic>
      <p:sp>
        <p:nvSpPr>
          <p:cNvPr id="12" name="TextBox 11">
            <a:extLst>
              <a:ext uri="{FF2B5EF4-FFF2-40B4-BE49-F238E27FC236}">
                <a16:creationId xmlns:a16="http://schemas.microsoft.com/office/drawing/2014/main" id="{951F7085-CFE9-4C2A-A5FA-B1C9F4F78982}"/>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spTree>
    <p:extLst>
      <p:ext uri="{BB962C8B-B14F-4D97-AF65-F5344CB8AC3E}">
        <p14:creationId xmlns:p14="http://schemas.microsoft.com/office/powerpoint/2010/main" val="334504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D83598-2967-4137-81BD-46D9F3D88D71}"/>
              </a:ext>
            </a:extLst>
          </p:cNvPr>
          <p:cNvPicPr>
            <a:picLocks noChangeAspect="1"/>
          </p:cNvPicPr>
          <p:nvPr/>
        </p:nvPicPr>
        <p:blipFill rotWithShape="1">
          <a:blip r:embed="rId2"/>
          <a:srcRect t="4481" b="12730"/>
          <a:stretch/>
        </p:blipFill>
        <p:spPr>
          <a:xfrm>
            <a:off x="703262" y="1885467"/>
            <a:ext cx="3208338" cy="4320611"/>
          </a:xfrm>
          <a:prstGeom prst="rect">
            <a:avLst/>
          </a:prstGeom>
        </p:spPr>
      </p:pic>
      <p:sp>
        <p:nvSpPr>
          <p:cNvPr id="5" name="Rectangle 4">
            <a:extLst>
              <a:ext uri="{FF2B5EF4-FFF2-40B4-BE49-F238E27FC236}">
                <a16:creationId xmlns:a16="http://schemas.microsoft.com/office/drawing/2014/main" id="{C8F3626D-830E-4744-96E3-B7A7318810F8}"/>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72AE2D1-ACF6-4C2A-AEEF-9D362293854A}"/>
              </a:ext>
            </a:extLst>
          </p:cNvPr>
          <p:cNvSpPr txBox="1"/>
          <p:nvPr/>
        </p:nvSpPr>
        <p:spPr>
          <a:xfrm>
            <a:off x="4165598" y="1738800"/>
            <a:ext cx="6172202" cy="584775"/>
          </a:xfrm>
          <a:prstGeom prst="rect">
            <a:avLst/>
          </a:prstGeom>
          <a:noFill/>
        </p:spPr>
        <p:txBody>
          <a:bodyPr wrap="square" rtlCol="0">
            <a:spAutoFit/>
          </a:bodyPr>
          <a:lstStyle/>
          <a:p>
            <a:r>
              <a:rPr lang="en-GB" sz="3200" dirty="0">
                <a:solidFill>
                  <a:schemeClr val="accent6">
                    <a:lumMod val="50000"/>
                  </a:schemeClr>
                </a:solidFill>
              </a:rPr>
              <a:t>Please pray</a:t>
            </a:r>
          </a:p>
        </p:txBody>
      </p:sp>
      <p:sp>
        <p:nvSpPr>
          <p:cNvPr id="7" name="TextBox 6">
            <a:extLst>
              <a:ext uri="{FF2B5EF4-FFF2-40B4-BE49-F238E27FC236}">
                <a16:creationId xmlns:a16="http://schemas.microsoft.com/office/drawing/2014/main" id="{D2979537-FD1C-4086-BC62-7CBEC3839131}"/>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sp>
        <p:nvSpPr>
          <p:cNvPr id="8" name="TextBox 7">
            <a:extLst>
              <a:ext uri="{FF2B5EF4-FFF2-40B4-BE49-F238E27FC236}">
                <a16:creationId xmlns:a16="http://schemas.microsoft.com/office/drawing/2014/main" id="{6C8074A0-64AC-415C-92EC-54ACA97BC0D5}"/>
              </a:ext>
            </a:extLst>
          </p:cNvPr>
          <p:cNvSpPr txBox="1"/>
          <p:nvPr/>
        </p:nvSpPr>
        <p:spPr>
          <a:xfrm>
            <a:off x="4178298" y="2441545"/>
            <a:ext cx="7325922" cy="2092881"/>
          </a:xfrm>
          <a:prstGeom prst="rect">
            <a:avLst/>
          </a:prstGeom>
          <a:noFill/>
        </p:spPr>
        <p:txBody>
          <a:bodyPr wrap="square" rtlCol="0">
            <a:spAutoFit/>
          </a:bodyPr>
          <a:lstStyle/>
          <a:p>
            <a:pPr>
              <a:spcBef>
                <a:spcPts val="600"/>
              </a:spcBef>
              <a:spcAft>
                <a:spcPts val="600"/>
              </a:spcAft>
            </a:pPr>
            <a:r>
              <a:rPr lang="en-GB" sz="2400" dirty="0"/>
              <a:t>Pray for more to come to serve in the region in medical and community healthcare roles. </a:t>
            </a:r>
          </a:p>
          <a:p>
            <a:pPr>
              <a:spcBef>
                <a:spcPts val="600"/>
              </a:spcBef>
              <a:spcAft>
                <a:spcPts val="600"/>
              </a:spcAft>
            </a:pPr>
            <a:r>
              <a:rPr lang="en-GB" sz="2400" dirty="0"/>
              <a:t>As local and expatriate believers meet healthcare needs in their communities, pray that many they serve will encounter Jesus and find healing and wholeness in him.</a:t>
            </a:r>
          </a:p>
        </p:txBody>
      </p:sp>
      <p:pic>
        <p:nvPicPr>
          <p:cNvPr id="9" name="Picture 8" descr="A close up of a sign&#10;&#10;Description automatically generated">
            <a:extLst>
              <a:ext uri="{FF2B5EF4-FFF2-40B4-BE49-F238E27FC236}">
                <a16:creationId xmlns:a16="http://schemas.microsoft.com/office/drawing/2014/main" id="{BBFADCCA-C2A4-4C8D-94B8-85A46C7468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83132" y="5944537"/>
            <a:ext cx="1421088" cy="687263"/>
          </a:xfrm>
          <a:prstGeom prst="rect">
            <a:avLst/>
          </a:prstGeom>
        </p:spPr>
      </p:pic>
    </p:spTree>
    <p:extLst>
      <p:ext uri="{BB962C8B-B14F-4D97-AF65-F5344CB8AC3E}">
        <p14:creationId xmlns:p14="http://schemas.microsoft.com/office/powerpoint/2010/main" val="3916879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5647033" y="2529486"/>
            <a:ext cx="6336313" cy="2462213"/>
          </a:xfrm>
          <a:prstGeom prst="rect">
            <a:avLst/>
          </a:prstGeom>
          <a:noFill/>
        </p:spPr>
        <p:txBody>
          <a:bodyPr wrap="square" rtlCol="0">
            <a:spAutoFit/>
          </a:bodyPr>
          <a:lstStyle/>
          <a:p>
            <a:pPr>
              <a:spcBef>
                <a:spcPts val="600"/>
              </a:spcBef>
              <a:spcAft>
                <a:spcPts val="600"/>
              </a:spcAft>
            </a:pPr>
            <a:r>
              <a:rPr lang="en-GB" sz="2400" dirty="0"/>
              <a:t>As we partner with schools and education centres, we influence lives, share truth and bring hope.</a:t>
            </a:r>
          </a:p>
          <a:p>
            <a:pPr>
              <a:spcBef>
                <a:spcPts val="600"/>
              </a:spcBef>
              <a:spcAft>
                <a:spcPts val="600"/>
              </a:spcAft>
            </a:pPr>
            <a:r>
              <a:rPr lang="en-GB" sz="2400" dirty="0"/>
              <a:t>And as we serve with theological study programmes, we equip local believers for ministry and church leadership. </a:t>
            </a:r>
          </a:p>
        </p:txBody>
      </p:sp>
      <p:sp>
        <p:nvSpPr>
          <p:cNvPr id="11" name="TextBox 10">
            <a:extLst>
              <a:ext uri="{FF2B5EF4-FFF2-40B4-BE49-F238E27FC236}">
                <a16:creationId xmlns:a16="http://schemas.microsoft.com/office/drawing/2014/main" id="{AF59CCED-0B91-4A3E-A967-49F36643532B}"/>
              </a:ext>
            </a:extLst>
          </p:cNvPr>
          <p:cNvSpPr txBox="1"/>
          <p:nvPr/>
        </p:nvSpPr>
        <p:spPr>
          <a:xfrm>
            <a:off x="5549900" y="1738800"/>
            <a:ext cx="6530581" cy="584775"/>
          </a:xfrm>
          <a:prstGeom prst="rect">
            <a:avLst/>
          </a:prstGeom>
          <a:noFill/>
        </p:spPr>
        <p:txBody>
          <a:bodyPr wrap="square" rtlCol="0">
            <a:spAutoFit/>
          </a:bodyPr>
          <a:lstStyle/>
          <a:p>
            <a:r>
              <a:rPr lang="en-GB" sz="3200" dirty="0">
                <a:solidFill>
                  <a:schemeClr val="accent6">
                    <a:lumMod val="50000"/>
                  </a:schemeClr>
                </a:solidFill>
              </a:rPr>
              <a:t>Education &amp; Theological Training</a:t>
            </a:r>
          </a:p>
        </p:txBody>
      </p:sp>
      <p:pic>
        <p:nvPicPr>
          <p:cNvPr id="7" name="Picture 6">
            <a:extLst>
              <a:ext uri="{FF2B5EF4-FFF2-40B4-BE49-F238E27FC236}">
                <a16:creationId xmlns:a16="http://schemas.microsoft.com/office/drawing/2014/main" id="{1FBB8D18-5722-4B05-B19E-6861DC37EA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58"/>
          <a:stretch/>
        </p:blipFill>
        <p:spPr>
          <a:xfrm>
            <a:off x="643884" y="1918066"/>
            <a:ext cx="4718562" cy="3606434"/>
          </a:xfrm>
          <a:prstGeom prst="rect">
            <a:avLst/>
          </a:prstGeom>
          <a:effectLst>
            <a:innerShdw blurRad="114300">
              <a:prstClr val="black"/>
            </a:innerShdw>
          </a:effectLst>
        </p:spPr>
      </p:pic>
      <p:pic>
        <p:nvPicPr>
          <p:cNvPr id="9" name="Picture 8" descr="A close up of a sign&#10;&#10;Description automatically generated">
            <a:extLst>
              <a:ext uri="{FF2B5EF4-FFF2-40B4-BE49-F238E27FC236}">
                <a16:creationId xmlns:a16="http://schemas.microsoft.com/office/drawing/2014/main" id="{31363222-562C-42FC-A50D-308A6D9767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2" name="TextBox 11">
            <a:extLst>
              <a:ext uri="{FF2B5EF4-FFF2-40B4-BE49-F238E27FC236}">
                <a16:creationId xmlns:a16="http://schemas.microsoft.com/office/drawing/2014/main" id="{A5F076AE-8AF2-4D40-BB79-5AE53AC6BFA0}"/>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spTree>
    <p:extLst>
      <p:ext uri="{BB962C8B-B14F-4D97-AF65-F5344CB8AC3E}">
        <p14:creationId xmlns:p14="http://schemas.microsoft.com/office/powerpoint/2010/main" val="112175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74E6C9-C21E-4ADC-B110-1A08532B69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58"/>
          <a:stretch/>
        </p:blipFill>
        <p:spPr>
          <a:xfrm>
            <a:off x="643884" y="1918066"/>
            <a:ext cx="4718562" cy="3606434"/>
          </a:xfrm>
          <a:prstGeom prst="rect">
            <a:avLst/>
          </a:prstGeom>
          <a:effectLst>
            <a:innerShdw blurRad="114300">
              <a:prstClr val="black"/>
            </a:innerShdw>
          </a:effectLst>
        </p:spPr>
      </p:pic>
      <p:sp>
        <p:nvSpPr>
          <p:cNvPr id="5" name="Rectangle 4">
            <a:extLst>
              <a:ext uri="{FF2B5EF4-FFF2-40B4-BE49-F238E27FC236}">
                <a16:creationId xmlns:a16="http://schemas.microsoft.com/office/drawing/2014/main" id="{ACE920C6-5E17-4019-A221-9A06D0FF8659}"/>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close up of a sign&#10;&#10;Description automatically generated">
            <a:extLst>
              <a:ext uri="{FF2B5EF4-FFF2-40B4-BE49-F238E27FC236}">
                <a16:creationId xmlns:a16="http://schemas.microsoft.com/office/drawing/2014/main" id="{87630348-C421-444C-BBC0-BA0B6E6F3A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7" name="TextBox 6">
            <a:extLst>
              <a:ext uri="{FF2B5EF4-FFF2-40B4-BE49-F238E27FC236}">
                <a16:creationId xmlns:a16="http://schemas.microsoft.com/office/drawing/2014/main" id="{6150EB84-9F61-46A4-9C89-67F16619C8AE}"/>
              </a:ext>
            </a:extLst>
          </p:cNvPr>
          <p:cNvSpPr txBox="1"/>
          <p:nvPr/>
        </p:nvSpPr>
        <p:spPr>
          <a:xfrm>
            <a:off x="5549900" y="1738800"/>
            <a:ext cx="6530581" cy="584775"/>
          </a:xfrm>
          <a:prstGeom prst="rect">
            <a:avLst/>
          </a:prstGeom>
          <a:noFill/>
        </p:spPr>
        <p:txBody>
          <a:bodyPr wrap="square" rtlCol="0">
            <a:spAutoFit/>
          </a:bodyPr>
          <a:lstStyle/>
          <a:p>
            <a:r>
              <a:rPr lang="en-GB" sz="3200" dirty="0">
                <a:solidFill>
                  <a:schemeClr val="accent6">
                    <a:lumMod val="50000"/>
                  </a:schemeClr>
                </a:solidFill>
              </a:rPr>
              <a:t>Please pray</a:t>
            </a:r>
          </a:p>
        </p:txBody>
      </p:sp>
      <p:sp>
        <p:nvSpPr>
          <p:cNvPr id="9" name="TextBox 8">
            <a:extLst>
              <a:ext uri="{FF2B5EF4-FFF2-40B4-BE49-F238E27FC236}">
                <a16:creationId xmlns:a16="http://schemas.microsoft.com/office/drawing/2014/main" id="{FD5FF464-3BAF-41EA-A63F-30C1C5D12F88}"/>
              </a:ext>
            </a:extLst>
          </p:cNvPr>
          <p:cNvSpPr txBox="1"/>
          <p:nvPr/>
        </p:nvSpPr>
        <p:spPr>
          <a:xfrm>
            <a:off x="5647033" y="2521640"/>
            <a:ext cx="6336313" cy="2092881"/>
          </a:xfrm>
          <a:prstGeom prst="rect">
            <a:avLst/>
          </a:prstGeom>
          <a:noFill/>
        </p:spPr>
        <p:txBody>
          <a:bodyPr wrap="square" rtlCol="0">
            <a:spAutoFit/>
          </a:bodyPr>
          <a:lstStyle/>
          <a:p>
            <a:pPr>
              <a:spcBef>
                <a:spcPts val="600"/>
              </a:spcBef>
              <a:spcAft>
                <a:spcPts val="600"/>
              </a:spcAft>
            </a:pPr>
            <a:r>
              <a:rPr lang="en-GB" sz="2400" dirty="0"/>
              <a:t>Ask the Lord for more teachers who can reach out to people at all levels of society.</a:t>
            </a:r>
          </a:p>
          <a:p>
            <a:pPr>
              <a:spcBef>
                <a:spcPts val="600"/>
              </a:spcBef>
              <a:spcAft>
                <a:spcPts val="600"/>
              </a:spcAft>
            </a:pPr>
            <a:r>
              <a:rPr lang="en-GB" sz="2400" dirty="0"/>
              <a:t>Pray for the witness of Middle Eastern churches to be strengthened through faithful ministry training.</a:t>
            </a:r>
          </a:p>
        </p:txBody>
      </p:sp>
      <p:sp>
        <p:nvSpPr>
          <p:cNvPr id="10" name="TextBox 9">
            <a:extLst>
              <a:ext uri="{FF2B5EF4-FFF2-40B4-BE49-F238E27FC236}">
                <a16:creationId xmlns:a16="http://schemas.microsoft.com/office/drawing/2014/main" id="{7CD3D341-CDA9-4B54-AE44-F08DDBAC0F33}"/>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spTree>
    <p:extLst>
      <p:ext uri="{BB962C8B-B14F-4D97-AF65-F5344CB8AC3E}">
        <p14:creationId xmlns:p14="http://schemas.microsoft.com/office/powerpoint/2010/main" val="1894852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8F73F5-85D8-4A07-B9A0-91666E29518F}"/>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4021566" y="2075708"/>
            <a:ext cx="7587882" cy="3508653"/>
          </a:xfrm>
          <a:prstGeom prst="rect">
            <a:avLst/>
          </a:prstGeom>
          <a:noFill/>
        </p:spPr>
        <p:txBody>
          <a:bodyPr wrap="square" rtlCol="0">
            <a:spAutoFit/>
          </a:bodyPr>
          <a:lstStyle/>
          <a:p>
            <a:pPr>
              <a:spcBef>
                <a:spcPts val="600"/>
              </a:spcBef>
              <a:spcAft>
                <a:spcPts val="600"/>
              </a:spcAft>
            </a:pPr>
            <a:r>
              <a:rPr lang="en-GB" sz="2400" dirty="0"/>
              <a:t>Please pray for:</a:t>
            </a:r>
          </a:p>
          <a:p>
            <a:pPr marL="285750" indent="-285750">
              <a:spcBef>
                <a:spcPts val="600"/>
              </a:spcBef>
              <a:spcAft>
                <a:spcPts val="600"/>
              </a:spcAft>
              <a:buFont typeface="Wingdings" charset="2"/>
              <a:buChar char="§"/>
            </a:pPr>
            <a:r>
              <a:rPr lang="en-GB" sz="2400" dirty="0"/>
              <a:t>stamina and wisdom for local Christians witnessing to Christ under pressure</a:t>
            </a:r>
          </a:p>
          <a:p>
            <a:pPr marL="285750" indent="-285750">
              <a:spcBef>
                <a:spcPts val="600"/>
              </a:spcBef>
              <a:spcAft>
                <a:spcPts val="600"/>
              </a:spcAft>
              <a:buFont typeface="Wingdings" charset="2"/>
              <a:buChar char="§"/>
            </a:pPr>
            <a:r>
              <a:rPr lang="en-GB" sz="2400" dirty="0"/>
              <a:t>patience and wisdom as we negotiate visa and residency challenges</a:t>
            </a:r>
          </a:p>
          <a:p>
            <a:pPr marL="285750" indent="-285750">
              <a:spcBef>
                <a:spcPts val="600"/>
              </a:spcBef>
              <a:spcAft>
                <a:spcPts val="600"/>
              </a:spcAft>
              <a:buFont typeface="Wingdings" charset="2"/>
              <a:buChar char="§"/>
            </a:pPr>
            <a:r>
              <a:rPr lang="en-GB" sz="2400" dirty="0"/>
              <a:t>theological and practical ministry training to equip leaders to build Christ’s church in unsettled and sometimes volatile circumstances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238" y="1852495"/>
            <a:ext cx="3143988" cy="4709718"/>
          </a:xfrm>
          <a:prstGeom prst="rect">
            <a:avLst/>
          </a:prstGeom>
          <a:effectLst>
            <a:innerShdw blurRad="114300">
              <a:prstClr val="black"/>
            </a:innerShdw>
          </a:effectLst>
        </p:spPr>
      </p:pic>
      <p:pic>
        <p:nvPicPr>
          <p:cNvPr id="9" name="Picture 8" descr="A close up of a sign&#10;&#10;Description automatically generated">
            <a:extLst>
              <a:ext uri="{FF2B5EF4-FFF2-40B4-BE49-F238E27FC236}">
                <a16:creationId xmlns:a16="http://schemas.microsoft.com/office/drawing/2014/main" id="{59368D6D-3B5E-4E02-B7F8-35BABDA05E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0" name="TextBox 9">
            <a:extLst>
              <a:ext uri="{FF2B5EF4-FFF2-40B4-BE49-F238E27FC236}">
                <a16:creationId xmlns:a16="http://schemas.microsoft.com/office/drawing/2014/main" id="{B4CF6996-556A-4A93-8F0E-9FC692D1F91F}"/>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spTree>
    <p:extLst>
      <p:ext uri="{BB962C8B-B14F-4D97-AF65-F5344CB8AC3E}">
        <p14:creationId xmlns:p14="http://schemas.microsoft.com/office/powerpoint/2010/main" val="68437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0A1265-39E2-4070-80FC-E919416F8572}"/>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594684E-505E-4257-B51E-7127575F929E}"/>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pic>
        <p:nvPicPr>
          <p:cNvPr id="6" name="Picture 5">
            <a:extLst>
              <a:ext uri="{FF2B5EF4-FFF2-40B4-BE49-F238E27FC236}">
                <a16:creationId xmlns:a16="http://schemas.microsoft.com/office/drawing/2014/main" id="{DBB315B7-3C9C-4EE7-8213-977DA126C6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238" y="1852495"/>
            <a:ext cx="3143988" cy="4709718"/>
          </a:xfrm>
          <a:prstGeom prst="rect">
            <a:avLst/>
          </a:prstGeom>
          <a:effectLst>
            <a:innerShdw blurRad="114300">
              <a:prstClr val="black"/>
            </a:innerShdw>
          </a:effectLst>
        </p:spPr>
      </p:pic>
      <p:sp>
        <p:nvSpPr>
          <p:cNvPr id="7" name="TextBox 6">
            <a:extLst>
              <a:ext uri="{FF2B5EF4-FFF2-40B4-BE49-F238E27FC236}">
                <a16:creationId xmlns:a16="http://schemas.microsoft.com/office/drawing/2014/main" id="{DDA3B716-FC9B-4E67-8D61-E9E2430DD9C2}"/>
              </a:ext>
            </a:extLst>
          </p:cNvPr>
          <p:cNvSpPr txBox="1"/>
          <p:nvPr/>
        </p:nvSpPr>
        <p:spPr>
          <a:xfrm>
            <a:off x="4021566" y="2075708"/>
            <a:ext cx="7587882" cy="3139321"/>
          </a:xfrm>
          <a:prstGeom prst="rect">
            <a:avLst/>
          </a:prstGeom>
          <a:noFill/>
        </p:spPr>
        <p:txBody>
          <a:bodyPr wrap="square" rtlCol="0">
            <a:spAutoFit/>
          </a:bodyPr>
          <a:lstStyle/>
          <a:p>
            <a:pPr>
              <a:spcBef>
                <a:spcPts val="600"/>
              </a:spcBef>
              <a:spcAft>
                <a:spcPts val="600"/>
              </a:spcAft>
            </a:pPr>
            <a:r>
              <a:rPr lang="en-GB" sz="2400" dirty="0"/>
              <a:t>Please pray for:</a:t>
            </a:r>
          </a:p>
          <a:p>
            <a:pPr marL="285750" indent="-285750">
              <a:spcBef>
                <a:spcPts val="600"/>
              </a:spcBef>
              <a:spcAft>
                <a:spcPts val="600"/>
              </a:spcAft>
              <a:buFont typeface="Wingdings" charset="2"/>
              <a:buChar char="§"/>
            </a:pPr>
            <a:r>
              <a:rPr lang="en-GB" sz="2400" dirty="0"/>
              <a:t>people who will pray with and for Middle Easterners everywhere</a:t>
            </a:r>
          </a:p>
          <a:p>
            <a:pPr marL="285750" indent="-285750">
              <a:spcBef>
                <a:spcPts val="600"/>
              </a:spcBef>
              <a:spcAft>
                <a:spcPts val="600"/>
              </a:spcAft>
              <a:buFont typeface="Wingdings" charset="2"/>
              <a:buChar char="§"/>
            </a:pPr>
            <a:r>
              <a:rPr lang="en-GB" sz="2400" dirty="0"/>
              <a:t>flexible and godly people to respond to the Lord’s call to serve in the region</a:t>
            </a:r>
          </a:p>
          <a:p>
            <a:pPr marL="285750" indent="-285750">
              <a:spcBef>
                <a:spcPts val="600"/>
              </a:spcBef>
              <a:spcAft>
                <a:spcPts val="600"/>
              </a:spcAft>
              <a:buFont typeface="Wingdings" charset="2"/>
              <a:buChar char="§"/>
            </a:pPr>
            <a:r>
              <a:rPr lang="en-GB" sz="2400" dirty="0"/>
              <a:t>relationships with local leaders and networks, as we explore suitable opportunities to serve with them.</a:t>
            </a:r>
          </a:p>
        </p:txBody>
      </p:sp>
      <p:pic>
        <p:nvPicPr>
          <p:cNvPr id="8" name="Picture 7" descr="A close up of a sign&#10;&#10;Description automatically generated">
            <a:extLst>
              <a:ext uri="{FF2B5EF4-FFF2-40B4-BE49-F238E27FC236}">
                <a16:creationId xmlns:a16="http://schemas.microsoft.com/office/drawing/2014/main" id="{9B1A5FFC-65E4-4F34-8C70-CF33B55FD6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Tree>
    <p:extLst>
      <p:ext uri="{BB962C8B-B14F-4D97-AF65-F5344CB8AC3E}">
        <p14:creationId xmlns:p14="http://schemas.microsoft.com/office/powerpoint/2010/main" val="2816392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7EB5053-05E4-4392-AF0C-F5E03917FEF0}"/>
              </a:ext>
            </a:extLst>
          </p:cNvPr>
          <p:cNvSpPr/>
          <p:nvPr/>
        </p:nvSpPr>
        <p:spPr>
          <a:xfrm>
            <a:off x="0" y="0"/>
            <a:ext cx="12192000" cy="6858000"/>
          </a:xfrm>
          <a:prstGeom prst="rect">
            <a:avLst/>
          </a:prstGeom>
          <a:solidFill>
            <a:schemeClr val="accent6">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3E527D5E-FE34-4DA8-865F-8C2D3A8D3E59}"/>
              </a:ext>
            </a:extLst>
          </p:cNvPr>
          <p:cNvSpPr txBox="1"/>
          <p:nvPr/>
        </p:nvSpPr>
        <p:spPr>
          <a:xfrm>
            <a:off x="2945707" y="2031787"/>
            <a:ext cx="6300583" cy="769441"/>
          </a:xfrm>
          <a:prstGeom prst="rect">
            <a:avLst/>
          </a:prstGeom>
          <a:noFill/>
          <a:effectLst/>
        </p:spPr>
        <p:txBody>
          <a:bodyPr wrap="square" rtlCol="0">
            <a:spAutoFit/>
          </a:bodyPr>
          <a:lstStyle/>
          <a:p>
            <a:r>
              <a:rPr lang="en-GB" sz="4400" dirty="0">
                <a:solidFill>
                  <a:schemeClr val="bg1"/>
                </a:solidFill>
                <a:latin typeface="+mj-lt"/>
              </a:rPr>
              <a:t>Thank you for your prayers</a:t>
            </a:r>
          </a:p>
        </p:txBody>
      </p:sp>
      <p:sp>
        <p:nvSpPr>
          <p:cNvPr id="16" name="TextBox 15">
            <a:extLst>
              <a:ext uri="{FF2B5EF4-FFF2-40B4-BE49-F238E27FC236}">
                <a16:creationId xmlns:a16="http://schemas.microsoft.com/office/drawing/2014/main" id="{A91E1BDC-DFD4-45C8-B77B-0A8FCE690909}"/>
              </a:ext>
            </a:extLst>
          </p:cNvPr>
          <p:cNvSpPr txBox="1"/>
          <p:nvPr/>
        </p:nvSpPr>
        <p:spPr>
          <a:xfrm>
            <a:off x="2491409" y="3031460"/>
            <a:ext cx="7301948" cy="1569660"/>
          </a:xfrm>
          <a:prstGeom prst="rect">
            <a:avLst/>
          </a:prstGeom>
          <a:noFill/>
          <a:effectLst/>
        </p:spPr>
        <p:txBody>
          <a:bodyPr wrap="square" rtlCol="0">
            <a:spAutoFit/>
          </a:bodyPr>
          <a:lstStyle/>
          <a:p>
            <a:pPr algn="ctr"/>
            <a:r>
              <a:rPr lang="en-GB" sz="3200" dirty="0">
                <a:solidFill>
                  <a:schemeClr val="bg1"/>
                </a:solidFill>
              </a:rPr>
              <a:t>For more information, prayer resources, or if you are interested in serving, please visit sim.co.uk </a:t>
            </a:r>
          </a:p>
        </p:txBody>
      </p:sp>
      <p:pic>
        <p:nvPicPr>
          <p:cNvPr id="7" name="Picture 6" descr="A picture containing drawing&#10;&#10;Description automatically generated">
            <a:extLst>
              <a:ext uri="{FF2B5EF4-FFF2-40B4-BE49-F238E27FC236}">
                <a16:creationId xmlns:a16="http://schemas.microsoft.com/office/drawing/2014/main" id="{570BD16E-4328-410A-9B3C-D0149C7ED1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21108" y="5180424"/>
            <a:ext cx="2842549" cy="1195128"/>
          </a:xfrm>
          <a:prstGeom prst="rect">
            <a:avLst/>
          </a:prstGeom>
        </p:spPr>
      </p:pic>
    </p:spTree>
    <p:extLst>
      <p:ext uri="{BB962C8B-B14F-4D97-AF65-F5344CB8AC3E}">
        <p14:creationId xmlns:p14="http://schemas.microsoft.com/office/powerpoint/2010/main" val="181699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089432-F0A4-4DBB-9F33-D8A3A055C991}"/>
              </a:ext>
            </a:extLst>
          </p:cNvPr>
          <p:cNvSpPr/>
          <p:nvPr/>
        </p:nvSpPr>
        <p:spPr>
          <a:xfrm>
            <a:off x="5651500" y="2"/>
            <a:ext cx="6540500" cy="68579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6020978" y="1995666"/>
            <a:ext cx="5621775" cy="2308324"/>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GB" sz="2400" dirty="0">
                <a:solidFill>
                  <a:schemeClr val="bg1"/>
                </a:solidFill>
              </a:rPr>
              <a:t>Devote yourselves to prayer, being watchful and thankful. And pray for us, too, that God may open a door for our message, so that we may proclaim the mystery of Christ, for which I am in chains. </a:t>
            </a:r>
          </a:p>
          <a:p>
            <a:pPr algn="r"/>
            <a:r>
              <a:rPr lang="en-GB" sz="2400" dirty="0">
                <a:solidFill>
                  <a:schemeClr val="accent6">
                    <a:lumMod val="60000"/>
                    <a:lumOff val="40000"/>
                  </a:schemeClr>
                </a:solidFill>
              </a:rPr>
              <a:t>Colossians 4:2-3</a:t>
            </a:r>
            <a:endParaRPr lang="en-GB" sz="1600" dirty="0">
              <a:solidFill>
                <a:schemeClr val="accent6">
                  <a:lumMod val="60000"/>
                  <a:lumOff val="40000"/>
                </a:schemeClr>
              </a:solidFill>
            </a:endParaRPr>
          </a:p>
        </p:txBody>
      </p:sp>
      <p:pic>
        <p:nvPicPr>
          <p:cNvPr id="6" name="Picture 5" descr="A picture containing drawing&#10;&#10;Description automatically generated">
            <a:extLst>
              <a:ext uri="{FF2B5EF4-FFF2-40B4-BE49-F238E27FC236}">
                <a16:creationId xmlns:a16="http://schemas.microsoft.com/office/drawing/2014/main" id="{F8F0F14F-FE73-40A4-B157-C7D8F3ABB1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19941" y="6061021"/>
            <a:ext cx="1672059" cy="703004"/>
          </a:xfrm>
          <a:prstGeom prst="rect">
            <a:avLst/>
          </a:prstGeom>
        </p:spPr>
      </p:pic>
      <p:pic>
        <p:nvPicPr>
          <p:cNvPr id="5" name="Picture 4" descr="A statue in a park&#10;&#10;Description automatically generated">
            <a:extLst>
              <a:ext uri="{FF2B5EF4-FFF2-40B4-BE49-F238E27FC236}">
                <a16:creationId xmlns:a16="http://schemas.microsoft.com/office/drawing/2014/main" id="{A9DABAAE-F780-480A-B284-EDE7E8C0D90B}"/>
              </a:ext>
            </a:extLst>
          </p:cNvPr>
          <p:cNvPicPr>
            <a:picLocks noChangeAspect="1"/>
          </p:cNvPicPr>
          <p:nvPr/>
        </p:nvPicPr>
        <p:blipFill rotWithShape="1">
          <a:blip r:embed="rId3">
            <a:extLst>
              <a:ext uri="{28A0092B-C50C-407E-A947-70E740481C1C}">
                <a14:useLocalDpi xmlns:a14="http://schemas.microsoft.com/office/drawing/2010/main" val="0"/>
              </a:ext>
            </a:extLst>
          </a:blip>
          <a:srcRect l="15105" t="11111" b="11621"/>
          <a:stretch/>
        </p:blipFill>
        <p:spPr>
          <a:xfrm>
            <a:off x="12700" y="0"/>
            <a:ext cx="5638800" cy="6842933"/>
          </a:xfrm>
          <a:prstGeom prst="rect">
            <a:avLst/>
          </a:prstGeom>
        </p:spPr>
      </p:pic>
    </p:spTree>
    <p:extLst>
      <p:ext uri="{BB962C8B-B14F-4D97-AF65-F5344CB8AC3E}">
        <p14:creationId xmlns:p14="http://schemas.microsoft.com/office/powerpoint/2010/main" val="297360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F45C34-F499-4DE7-A3AF-665D2B314849}"/>
              </a:ext>
            </a:extLst>
          </p:cNvPr>
          <p:cNvSpPr/>
          <p:nvPr/>
        </p:nvSpPr>
        <p:spPr>
          <a:xfrm>
            <a:off x="0" y="0"/>
            <a:ext cx="12192000" cy="68579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2598653E-1D28-40FF-80D2-53205CE5B1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924263" y="1179352"/>
            <a:ext cx="6996351" cy="4663095"/>
          </a:xfrm>
          <a:prstGeom prst="rect">
            <a:avLst/>
          </a:prstGeom>
          <a:effectLst>
            <a:innerShdw blurRad="114300">
              <a:prstClr val="black"/>
            </a:innerShdw>
          </a:effectLst>
        </p:spPr>
      </p:pic>
      <p:sp>
        <p:nvSpPr>
          <p:cNvPr id="8" name="Rectangle 7">
            <a:extLst>
              <a:ext uri="{FF2B5EF4-FFF2-40B4-BE49-F238E27FC236}">
                <a16:creationId xmlns:a16="http://schemas.microsoft.com/office/drawing/2014/main" id="{832BF4A9-C08F-4F4D-91E8-D45F77AAD212}"/>
              </a:ext>
            </a:extLst>
          </p:cNvPr>
          <p:cNvSpPr/>
          <p:nvPr/>
        </p:nvSpPr>
        <p:spPr>
          <a:xfrm>
            <a:off x="5768452" y="1561381"/>
            <a:ext cx="5946027" cy="3994030"/>
          </a:xfrm>
          <a:prstGeom prst="rect">
            <a:avLst/>
          </a:prstGeom>
          <a:solidFill>
            <a:schemeClr val="bg1">
              <a:lumMod val="95000"/>
            </a:schemeClr>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6058794" y="1957958"/>
            <a:ext cx="5297176" cy="3200876"/>
          </a:xfrm>
          <a:prstGeom prst="rect">
            <a:avLst/>
          </a:prstGeom>
          <a:noFill/>
        </p:spPr>
        <p:txBody>
          <a:bodyPr wrap="square" rtlCol="0">
            <a:spAutoFit/>
          </a:bodyPr>
          <a:lstStyle/>
          <a:p>
            <a:pPr algn="ctr">
              <a:spcBef>
                <a:spcPts val="600"/>
              </a:spcBef>
              <a:spcAft>
                <a:spcPts val="600"/>
              </a:spcAft>
            </a:pPr>
            <a:r>
              <a:rPr lang="en-GB" sz="2400" dirty="0"/>
              <a:t>The vision of </a:t>
            </a:r>
            <a:r>
              <a:rPr lang="en-GB" sz="2400" b="1" dirty="0"/>
              <a:t>SIM Middle East</a:t>
            </a:r>
            <a:r>
              <a:rPr lang="en-GB" sz="2400" dirty="0"/>
              <a:t> is to see our region transformed by the love of Christ through the message of the gospel. </a:t>
            </a:r>
          </a:p>
          <a:p>
            <a:pPr algn="ctr">
              <a:spcBef>
                <a:spcPts val="600"/>
              </a:spcBef>
              <a:spcAft>
                <a:spcPts val="600"/>
              </a:spcAft>
            </a:pPr>
            <a:r>
              <a:rPr lang="en-GB" sz="2400" dirty="0"/>
              <a:t>We encourage and partner with Middle Eastern Christians as they minister to their neighbours with the love and the hope of the cross.</a:t>
            </a:r>
          </a:p>
        </p:txBody>
      </p:sp>
      <p:pic>
        <p:nvPicPr>
          <p:cNvPr id="11" name="Picture 10" descr="A picture containing drawing&#10;&#10;Description automatically generated">
            <a:extLst>
              <a:ext uri="{FF2B5EF4-FFF2-40B4-BE49-F238E27FC236}">
                <a16:creationId xmlns:a16="http://schemas.microsoft.com/office/drawing/2014/main" id="{AED507A9-79D5-4F68-A04F-5A5DBC1CAB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19941" y="6061021"/>
            <a:ext cx="1672059" cy="703004"/>
          </a:xfrm>
          <a:prstGeom prst="rect">
            <a:avLst/>
          </a:prstGeom>
        </p:spPr>
      </p:pic>
    </p:spTree>
    <p:extLst>
      <p:ext uri="{BB962C8B-B14F-4D97-AF65-F5344CB8AC3E}">
        <p14:creationId xmlns:p14="http://schemas.microsoft.com/office/powerpoint/2010/main" val="38411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2BF4A9-C08F-4F4D-91E8-D45F77AAD212}"/>
              </a:ext>
            </a:extLst>
          </p:cNvPr>
          <p:cNvSpPr/>
          <p:nvPr/>
        </p:nvSpPr>
        <p:spPr>
          <a:xfrm>
            <a:off x="-2" y="-450168"/>
            <a:ext cx="12192000" cy="7308167"/>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5615111" y="2529486"/>
            <a:ext cx="6357490" cy="1938992"/>
          </a:xfrm>
          <a:prstGeom prst="rect">
            <a:avLst/>
          </a:prstGeom>
          <a:noFill/>
        </p:spPr>
        <p:txBody>
          <a:bodyPr wrap="square" rtlCol="0">
            <a:spAutoFit/>
          </a:bodyPr>
          <a:lstStyle/>
          <a:p>
            <a:pPr>
              <a:spcBef>
                <a:spcPts val="600"/>
              </a:spcBef>
              <a:spcAft>
                <a:spcPts val="600"/>
              </a:spcAft>
            </a:pPr>
            <a:r>
              <a:rPr lang="en-GB" sz="2400" dirty="0"/>
              <a:t>Islam is the majority religion. Economic and political turmoil, conflict and pandemic are prompting many to ask questions – they need to connect with scripture and with Christians can explain it to them.</a:t>
            </a:r>
          </a:p>
        </p:txBody>
      </p:sp>
      <p:sp>
        <p:nvSpPr>
          <p:cNvPr id="11" name="TextBox 10">
            <a:extLst>
              <a:ext uri="{FF2B5EF4-FFF2-40B4-BE49-F238E27FC236}">
                <a16:creationId xmlns:a16="http://schemas.microsoft.com/office/drawing/2014/main" id="{AF59CCED-0B91-4A3E-A967-49F36643532B}"/>
              </a:ext>
            </a:extLst>
          </p:cNvPr>
          <p:cNvSpPr txBox="1"/>
          <p:nvPr/>
        </p:nvSpPr>
        <p:spPr>
          <a:xfrm>
            <a:off x="5615111" y="1719570"/>
            <a:ext cx="5177095" cy="584775"/>
          </a:xfrm>
          <a:prstGeom prst="rect">
            <a:avLst/>
          </a:prstGeom>
          <a:noFill/>
        </p:spPr>
        <p:txBody>
          <a:bodyPr wrap="square" rtlCol="0">
            <a:spAutoFit/>
          </a:bodyPr>
          <a:lstStyle/>
          <a:p>
            <a:r>
              <a:rPr lang="en-GB" sz="3200" dirty="0">
                <a:solidFill>
                  <a:schemeClr val="accent6">
                    <a:lumMod val="50000"/>
                  </a:schemeClr>
                </a:solidFill>
              </a:rPr>
              <a:t>Majorities</a:t>
            </a:r>
          </a:p>
        </p:txBody>
      </p:sp>
      <p:pic>
        <p:nvPicPr>
          <p:cNvPr id="9" name="Picture 8">
            <a:extLst>
              <a:ext uri="{FF2B5EF4-FFF2-40B4-BE49-F238E27FC236}">
                <a16:creationId xmlns:a16="http://schemas.microsoft.com/office/drawing/2014/main" id="{5913A7D8-7852-49FE-88F8-9F24953EE3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010" r="3791"/>
          <a:stretch/>
        </p:blipFill>
        <p:spPr>
          <a:xfrm>
            <a:off x="548639" y="1904378"/>
            <a:ext cx="4697200" cy="4059542"/>
          </a:xfrm>
          <a:prstGeom prst="rect">
            <a:avLst/>
          </a:prstGeom>
          <a:effectLst>
            <a:innerShdw blurRad="114300">
              <a:prstClr val="black"/>
            </a:innerShdw>
          </a:effectLst>
        </p:spPr>
      </p:pic>
      <p:pic>
        <p:nvPicPr>
          <p:cNvPr id="13" name="Picture 12" descr="A close up of a sign&#10;&#10;Description automatically generated">
            <a:extLst>
              <a:ext uri="{FF2B5EF4-FFF2-40B4-BE49-F238E27FC236}">
                <a16:creationId xmlns:a16="http://schemas.microsoft.com/office/drawing/2014/main" id="{3BC8F621-5926-496E-AE45-D1B5E4CAB4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12" name="TextBox 11">
            <a:extLst>
              <a:ext uri="{FF2B5EF4-FFF2-40B4-BE49-F238E27FC236}">
                <a16:creationId xmlns:a16="http://schemas.microsoft.com/office/drawing/2014/main" id="{CB01AFAA-F329-4F54-B19C-EB9535A6B456}"/>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spTree>
    <p:extLst>
      <p:ext uri="{BB962C8B-B14F-4D97-AF65-F5344CB8AC3E}">
        <p14:creationId xmlns:p14="http://schemas.microsoft.com/office/powerpoint/2010/main" val="255524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ED342A-F1DE-4120-AFF2-3728CD8CF5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010" r="3791"/>
          <a:stretch/>
        </p:blipFill>
        <p:spPr>
          <a:xfrm>
            <a:off x="548639" y="1904378"/>
            <a:ext cx="4697200" cy="4059542"/>
          </a:xfrm>
          <a:prstGeom prst="rect">
            <a:avLst/>
          </a:prstGeom>
          <a:effectLst>
            <a:innerShdw blurRad="114300">
              <a:prstClr val="black"/>
            </a:innerShdw>
          </a:effectLst>
        </p:spPr>
      </p:pic>
      <p:pic>
        <p:nvPicPr>
          <p:cNvPr id="5" name="Picture 4" descr="A close up of a sign&#10;&#10;Description automatically generated">
            <a:extLst>
              <a:ext uri="{FF2B5EF4-FFF2-40B4-BE49-F238E27FC236}">
                <a16:creationId xmlns:a16="http://schemas.microsoft.com/office/drawing/2014/main" id="{126C92B8-9D14-42C2-BF38-9680BD6991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6" name="Rectangle 5">
            <a:extLst>
              <a:ext uri="{FF2B5EF4-FFF2-40B4-BE49-F238E27FC236}">
                <a16:creationId xmlns:a16="http://schemas.microsoft.com/office/drawing/2014/main" id="{1B60DD3F-2185-4FA6-AD5E-AEA56A8115CC}"/>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D1CB3D9-3F6E-464D-B1F4-461A822BED79}"/>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sp>
        <p:nvSpPr>
          <p:cNvPr id="9" name="TextBox 8">
            <a:extLst>
              <a:ext uri="{FF2B5EF4-FFF2-40B4-BE49-F238E27FC236}">
                <a16:creationId xmlns:a16="http://schemas.microsoft.com/office/drawing/2014/main" id="{471D315C-BEF9-4BF3-B871-41F4C564EEAF}"/>
              </a:ext>
            </a:extLst>
          </p:cNvPr>
          <p:cNvSpPr txBox="1"/>
          <p:nvPr/>
        </p:nvSpPr>
        <p:spPr>
          <a:xfrm>
            <a:off x="5615111" y="1719570"/>
            <a:ext cx="5177095" cy="584775"/>
          </a:xfrm>
          <a:prstGeom prst="rect">
            <a:avLst/>
          </a:prstGeom>
          <a:noFill/>
        </p:spPr>
        <p:txBody>
          <a:bodyPr wrap="square" rtlCol="0">
            <a:spAutoFit/>
          </a:bodyPr>
          <a:lstStyle/>
          <a:p>
            <a:r>
              <a:rPr lang="en-GB" sz="3200" dirty="0">
                <a:solidFill>
                  <a:schemeClr val="accent6">
                    <a:lumMod val="50000"/>
                  </a:schemeClr>
                </a:solidFill>
              </a:rPr>
              <a:t>Majorities</a:t>
            </a:r>
          </a:p>
        </p:txBody>
      </p:sp>
      <p:sp>
        <p:nvSpPr>
          <p:cNvPr id="10" name="TextBox 9">
            <a:extLst>
              <a:ext uri="{FF2B5EF4-FFF2-40B4-BE49-F238E27FC236}">
                <a16:creationId xmlns:a16="http://schemas.microsoft.com/office/drawing/2014/main" id="{36998817-88F4-44AB-A17C-4FDC22E4733A}"/>
              </a:ext>
            </a:extLst>
          </p:cNvPr>
          <p:cNvSpPr txBox="1"/>
          <p:nvPr/>
        </p:nvSpPr>
        <p:spPr>
          <a:xfrm>
            <a:off x="5638801" y="2529486"/>
            <a:ext cx="6004560" cy="2816156"/>
          </a:xfrm>
          <a:prstGeom prst="rect">
            <a:avLst/>
          </a:prstGeom>
          <a:noFill/>
        </p:spPr>
        <p:txBody>
          <a:bodyPr wrap="square" rtlCol="0">
            <a:spAutoFit/>
          </a:bodyPr>
          <a:lstStyle/>
          <a:p>
            <a:pPr>
              <a:spcBef>
                <a:spcPts val="600"/>
              </a:spcBef>
              <a:spcAft>
                <a:spcPts val="600"/>
              </a:spcAft>
            </a:pPr>
            <a:r>
              <a:rPr lang="en-GB" sz="2400" dirty="0"/>
              <a:t>Pray that believers will be bold in sensitively answering and discipling those who are seeking.</a:t>
            </a:r>
          </a:p>
          <a:p>
            <a:pPr>
              <a:spcBef>
                <a:spcPts val="600"/>
              </a:spcBef>
              <a:spcAft>
                <a:spcPts val="600"/>
              </a:spcAft>
            </a:pPr>
            <a:r>
              <a:rPr lang="en-GB" sz="2400" dirty="0"/>
              <a:t>Give thanks for satellite, internet, print and church initiatives which support the vital witness of national believers.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15880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5608374" y="2529486"/>
            <a:ext cx="6444090" cy="2831544"/>
          </a:xfrm>
          <a:prstGeom prst="rect">
            <a:avLst/>
          </a:prstGeom>
          <a:noFill/>
        </p:spPr>
        <p:txBody>
          <a:bodyPr wrap="square" rtlCol="0">
            <a:spAutoFit/>
          </a:bodyPr>
          <a:lstStyle/>
          <a:p>
            <a:pPr>
              <a:spcBef>
                <a:spcPts val="600"/>
              </a:spcBef>
              <a:spcAft>
                <a:spcPts val="600"/>
              </a:spcAft>
            </a:pPr>
            <a:r>
              <a:rPr lang="en-GB" sz="2400" dirty="0"/>
              <a:t>Regional conflicts and economic challenges have prompted huge movements of refugees. Displaced people are in every area, and impact every ministry. </a:t>
            </a:r>
          </a:p>
          <a:p>
            <a:pPr>
              <a:spcBef>
                <a:spcPts val="600"/>
              </a:spcBef>
              <a:spcAft>
                <a:spcPts val="600"/>
              </a:spcAft>
            </a:pPr>
            <a:r>
              <a:rPr lang="en-GB" sz="2400" dirty="0"/>
              <a:t>Churches are responding with practical assistance and trauma support, and by affirming dignity and providing spiritual nurturing. </a:t>
            </a:r>
          </a:p>
        </p:txBody>
      </p:sp>
      <p:sp>
        <p:nvSpPr>
          <p:cNvPr id="11" name="TextBox 10">
            <a:extLst>
              <a:ext uri="{FF2B5EF4-FFF2-40B4-BE49-F238E27FC236}">
                <a16:creationId xmlns:a16="http://schemas.microsoft.com/office/drawing/2014/main" id="{AF59CCED-0B91-4A3E-A967-49F36643532B}"/>
              </a:ext>
            </a:extLst>
          </p:cNvPr>
          <p:cNvSpPr txBox="1"/>
          <p:nvPr/>
        </p:nvSpPr>
        <p:spPr>
          <a:xfrm>
            <a:off x="5608374" y="1737746"/>
            <a:ext cx="5197823" cy="584775"/>
          </a:xfrm>
          <a:prstGeom prst="rect">
            <a:avLst/>
          </a:prstGeom>
          <a:noFill/>
        </p:spPr>
        <p:txBody>
          <a:bodyPr wrap="square" rtlCol="0">
            <a:spAutoFit/>
          </a:bodyPr>
          <a:lstStyle/>
          <a:p>
            <a:r>
              <a:rPr lang="en-GB" sz="3200" dirty="0">
                <a:solidFill>
                  <a:schemeClr val="accent6">
                    <a:lumMod val="50000"/>
                  </a:schemeClr>
                </a:solidFill>
              </a:rPr>
              <a:t>Refugees</a:t>
            </a:r>
          </a:p>
        </p:txBody>
      </p:sp>
      <p:pic>
        <p:nvPicPr>
          <p:cNvPr id="1026" name="Picture 2" descr="Page-71-Image-109"/>
          <p:cNvPicPr>
            <a:picLocks noChangeAspect="1" noChangeArrowheads="1"/>
          </p:cNvPicPr>
          <p:nvPr/>
        </p:nvPicPr>
        <p:blipFill rotWithShape="1">
          <a:blip r:embed="rId2">
            <a:extLst>
              <a:ext uri="{28A0092B-C50C-407E-A947-70E740481C1C}">
                <a14:useLocalDpi xmlns:a14="http://schemas.microsoft.com/office/drawing/2010/main"/>
              </a:ext>
            </a:extLst>
          </a:blip>
          <a:srcRect l="8840"/>
          <a:stretch/>
        </p:blipFill>
        <p:spPr bwMode="auto">
          <a:xfrm>
            <a:off x="660401" y="1913723"/>
            <a:ext cx="4610288" cy="3445677"/>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12" name="Picture 11" descr="A close up of a sign&#10;&#10;Description automatically generated">
            <a:extLst>
              <a:ext uri="{FF2B5EF4-FFF2-40B4-BE49-F238E27FC236}">
                <a16:creationId xmlns:a16="http://schemas.microsoft.com/office/drawing/2014/main" id="{213E4C09-E756-46B6-9B4F-039C83B40A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8" name="TextBox 7">
            <a:extLst>
              <a:ext uri="{FF2B5EF4-FFF2-40B4-BE49-F238E27FC236}">
                <a16:creationId xmlns:a16="http://schemas.microsoft.com/office/drawing/2014/main" id="{F42BD079-26F5-4650-AE1A-FCA4DC5F2C8C}"/>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spTree>
    <p:extLst>
      <p:ext uri="{BB962C8B-B14F-4D97-AF65-F5344CB8AC3E}">
        <p14:creationId xmlns:p14="http://schemas.microsoft.com/office/powerpoint/2010/main" val="129252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ge-71-Image-109">
            <a:extLst>
              <a:ext uri="{FF2B5EF4-FFF2-40B4-BE49-F238E27FC236}">
                <a16:creationId xmlns:a16="http://schemas.microsoft.com/office/drawing/2014/main" id="{9D3198DF-ED44-4540-A6EB-9D7F739B2099}"/>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8840"/>
          <a:stretch/>
        </p:blipFill>
        <p:spPr bwMode="auto">
          <a:xfrm>
            <a:off x="660401" y="1913723"/>
            <a:ext cx="4610288" cy="3445677"/>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33FE0910-2290-4203-B231-188EF24AA8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6" name="Rectangle 5">
            <a:extLst>
              <a:ext uri="{FF2B5EF4-FFF2-40B4-BE49-F238E27FC236}">
                <a16:creationId xmlns:a16="http://schemas.microsoft.com/office/drawing/2014/main" id="{82FD687F-3C3D-4EFF-8BDA-E1874543B353}"/>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D1DEF77-120C-4486-A8D9-7F21B82534C5}"/>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sp>
        <p:nvSpPr>
          <p:cNvPr id="8" name="TextBox 7">
            <a:extLst>
              <a:ext uri="{FF2B5EF4-FFF2-40B4-BE49-F238E27FC236}">
                <a16:creationId xmlns:a16="http://schemas.microsoft.com/office/drawing/2014/main" id="{C2D8F5FB-B628-41B3-99F1-C95DF373FB9B}"/>
              </a:ext>
            </a:extLst>
          </p:cNvPr>
          <p:cNvSpPr txBox="1"/>
          <p:nvPr/>
        </p:nvSpPr>
        <p:spPr>
          <a:xfrm>
            <a:off x="5608374" y="1737746"/>
            <a:ext cx="5197823" cy="584775"/>
          </a:xfrm>
          <a:prstGeom prst="rect">
            <a:avLst/>
          </a:prstGeom>
          <a:noFill/>
        </p:spPr>
        <p:txBody>
          <a:bodyPr wrap="square" rtlCol="0">
            <a:spAutoFit/>
          </a:bodyPr>
          <a:lstStyle/>
          <a:p>
            <a:r>
              <a:rPr lang="en-GB" sz="3200" dirty="0">
                <a:solidFill>
                  <a:schemeClr val="accent6">
                    <a:lumMod val="50000"/>
                  </a:schemeClr>
                </a:solidFill>
              </a:rPr>
              <a:t>Please pray</a:t>
            </a:r>
          </a:p>
        </p:txBody>
      </p:sp>
      <p:sp>
        <p:nvSpPr>
          <p:cNvPr id="9" name="TextBox 8">
            <a:extLst>
              <a:ext uri="{FF2B5EF4-FFF2-40B4-BE49-F238E27FC236}">
                <a16:creationId xmlns:a16="http://schemas.microsoft.com/office/drawing/2014/main" id="{BA03C783-C2BA-4785-8873-ECA4C6C40863}"/>
              </a:ext>
            </a:extLst>
          </p:cNvPr>
          <p:cNvSpPr txBox="1"/>
          <p:nvPr/>
        </p:nvSpPr>
        <p:spPr>
          <a:xfrm>
            <a:off x="5608374" y="2519532"/>
            <a:ext cx="6444090" cy="2092881"/>
          </a:xfrm>
          <a:prstGeom prst="rect">
            <a:avLst/>
          </a:prstGeom>
          <a:noFill/>
        </p:spPr>
        <p:txBody>
          <a:bodyPr wrap="square" rtlCol="0">
            <a:spAutoFit/>
          </a:bodyPr>
          <a:lstStyle/>
          <a:p>
            <a:pPr>
              <a:spcBef>
                <a:spcPts val="600"/>
              </a:spcBef>
              <a:spcAft>
                <a:spcPts val="600"/>
              </a:spcAft>
            </a:pPr>
            <a:r>
              <a:rPr lang="en-GB" sz="2400" dirty="0"/>
              <a:t>Pray for justice, an end to conflict and for the displaced to be able to return to their homes. </a:t>
            </a:r>
          </a:p>
          <a:p>
            <a:pPr>
              <a:spcBef>
                <a:spcPts val="600"/>
              </a:spcBef>
              <a:spcAft>
                <a:spcPts val="600"/>
              </a:spcAft>
            </a:pPr>
            <a:r>
              <a:rPr lang="en-GB" sz="2400" dirty="0"/>
              <a:t>Pray for persistence in compassion. And give thanks that as churches reach out, many are responding to Christ’s love. </a:t>
            </a:r>
          </a:p>
        </p:txBody>
      </p:sp>
    </p:spTree>
    <p:extLst>
      <p:ext uri="{BB962C8B-B14F-4D97-AF65-F5344CB8AC3E}">
        <p14:creationId xmlns:p14="http://schemas.microsoft.com/office/powerpoint/2010/main" val="146536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E748CC-06F8-419D-8055-74CFFD5F83E1}"/>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CC3196-A175-4095-BF4D-1DF3EBD522A3}"/>
              </a:ext>
            </a:extLst>
          </p:cNvPr>
          <p:cNvSpPr txBox="1"/>
          <p:nvPr/>
        </p:nvSpPr>
        <p:spPr>
          <a:xfrm>
            <a:off x="4864100" y="2458753"/>
            <a:ext cx="7110157" cy="1569660"/>
          </a:xfrm>
          <a:prstGeom prst="rect">
            <a:avLst/>
          </a:prstGeom>
          <a:noFill/>
        </p:spPr>
        <p:txBody>
          <a:bodyPr wrap="square" rtlCol="0">
            <a:spAutoFit/>
          </a:bodyPr>
          <a:lstStyle/>
          <a:p>
            <a:pPr>
              <a:spcBef>
                <a:spcPts val="600"/>
              </a:spcBef>
              <a:spcAft>
                <a:spcPts val="600"/>
              </a:spcAft>
            </a:pPr>
            <a:r>
              <a:rPr lang="en-GB" sz="2400" dirty="0"/>
              <a:t>Around one third of all people in the Middle East are under the age of 15. For the young people of the region, questions of identity, meaning and opportunity are increasingly complex. </a:t>
            </a:r>
          </a:p>
        </p:txBody>
      </p:sp>
      <p:sp>
        <p:nvSpPr>
          <p:cNvPr id="11" name="TextBox 10">
            <a:extLst>
              <a:ext uri="{FF2B5EF4-FFF2-40B4-BE49-F238E27FC236}">
                <a16:creationId xmlns:a16="http://schemas.microsoft.com/office/drawing/2014/main" id="{AF59CCED-0B91-4A3E-A967-49F36643532B}"/>
              </a:ext>
            </a:extLst>
          </p:cNvPr>
          <p:cNvSpPr txBox="1"/>
          <p:nvPr/>
        </p:nvSpPr>
        <p:spPr>
          <a:xfrm>
            <a:off x="4851400" y="1738800"/>
            <a:ext cx="5177095" cy="584775"/>
          </a:xfrm>
          <a:prstGeom prst="rect">
            <a:avLst/>
          </a:prstGeom>
          <a:noFill/>
        </p:spPr>
        <p:txBody>
          <a:bodyPr wrap="square" rtlCol="0">
            <a:spAutoFit/>
          </a:bodyPr>
          <a:lstStyle/>
          <a:p>
            <a:r>
              <a:rPr lang="en-GB" sz="3200" dirty="0">
                <a:solidFill>
                  <a:schemeClr val="accent6">
                    <a:lumMod val="50000"/>
                  </a:schemeClr>
                </a:solidFill>
              </a:rPr>
              <a:t>Young People</a:t>
            </a:r>
          </a:p>
        </p:txBody>
      </p:sp>
      <p:pic>
        <p:nvPicPr>
          <p:cNvPr id="12" name="Picture 11" descr="A close up of a sign&#10;&#10;Description automatically generated">
            <a:extLst>
              <a:ext uri="{FF2B5EF4-FFF2-40B4-BE49-F238E27FC236}">
                <a16:creationId xmlns:a16="http://schemas.microsoft.com/office/drawing/2014/main" id="{B7F82395-AE42-40C3-962E-D4EC6D0DB6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pic>
        <p:nvPicPr>
          <p:cNvPr id="1026" name="Picture 2">
            <a:extLst>
              <a:ext uri="{FF2B5EF4-FFF2-40B4-BE49-F238E27FC236}">
                <a16:creationId xmlns:a16="http://schemas.microsoft.com/office/drawing/2014/main" id="{A7836217-8072-4128-99AF-2BBA83EDB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04"/>
          <a:stretch>
            <a:fillRect/>
          </a:stretch>
        </p:blipFill>
        <p:spPr bwMode="auto">
          <a:xfrm>
            <a:off x="711200" y="1893948"/>
            <a:ext cx="3568700" cy="37954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a:extLst>
              <a:ext uri="{FF2B5EF4-FFF2-40B4-BE49-F238E27FC236}">
                <a16:creationId xmlns:a16="http://schemas.microsoft.com/office/drawing/2014/main" id="{519DEC71-70D0-47F6-B25E-64304E0E68DE}"/>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spTree>
    <p:extLst>
      <p:ext uri="{BB962C8B-B14F-4D97-AF65-F5344CB8AC3E}">
        <p14:creationId xmlns:p14="http://schemas.microsoft.com/office/powerpoint/2010/main" val="380959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3B528BC-6C65-494A-831D-9AE0AB6EE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04"/>
          <a:stretch>
            <a:fillRect/>
          </a:stretch>
        </p:blipFill>
        <p:spPr bwMode="auto">
          <a:xfrm>
            <a:off x="711200" y="1893948"/>
            <a:ext cx="3568700" cy="37954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a:extLst>
              <a:ext uri="{FF2B5EF4-FFF2-40B4-BE49-F238E27FC236}">
                <a16:creationId xmlns:a16="http://schemas.microsoft.com/office/drawing/2014/main" id="{2E19CA08-5A00-4B25-A22A-64D7A32D5E7A}"/>
              </a:ext>
            </a:extLst>
          </p:cNvPr>
          <p:cNvSpPr/>
          <p:nvPr/>
        </p:nvSpPr>
        <p:spPr>
          <a:xfrm>
            <a:off x="0" y="-450168"/>
            <a:ext cx="12192000" cy="1990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760F1A1-6E0B-4078-B282-578EF49780A0}"/>
              </a:ext>
            </a:extLst>
          </p:cNvPr>
          <p:cNvSpPr txBox="1"/>
          <p:nvPr/>
        </p:nvSpPr>
        <p:spPr>
          <a:xfrm>
            <a:off x="306039" y="538583"/>
            <a:ext cx="11649861" cy="769441"/>
          </a:xfrm>
          <a:prstGeom prst="rect">
            <a:avLst/>
          </a:prstGeom>
          <a:noFill/>
        </p:spPr>
        <p:txBody>
          <a:bodyPr wrap="square" rtlCol="0">
            <a:spAutoFit/>
          </a:bodyPr>
          <a:lstStyle/>
          <a:p>
            <a:pPr algn="ctr"/>
            <a:r>
              <a:rPr lang="en-GB" sz="4400" dirty="0">
                <a:solidFill>
                  <a:schemeClr val="bg1">
                    <a:lumMod val="95000"/>
                  </a:schemeClr>
                </a:solidFill>
                <a:latin typeface="+mj-lt"/>
              </a:rPr>
              <a:t>COMMUNITIES WHERE CHRIST IS LEAST KNOWN</a:t>
            </a:r>
          </a:p>
        </p:txBody>
      </p:sp>
      <p:pic>
        <p:nvPicPr>
          <p:cNvPr id="7" name="Picture 6" descr="A close up of a sign&#10;&#10;Description automatically generated">
            <a:extLst>
              <a:ext uri="{FF2B5EF4-FFF2-40B4-BE49-F238E27FC236}">
                <a16:creationId xmlns:a16="http://schemas.microsoft.com/office/drawing/2014/main" id="{A27D7091-18F2-4AB0-8DB1-975DA7FDC1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7332" y="6084237"/>
            <a:ext cx="1421088" cy="687263"/>
          </a:xfrm>
          <a:prstGeom prst="rect">
            <a:avLst/>
          </a:prstGeom>
        </p:spPr>
      </p:pic>
      <p:sp>
        <p:nvSpPr>
          <p:cNvPr id="8" name="TextBox 7">
            <a:extLst>
              <a:ext uri="{FF2B5EF4-FFF2-40B4-BE49-F238E27FC236}">
                <a16:creationId xmlns:a16="http://schemas.microsoft.com/office/drawing/2014/main" id="{307C8B6E-A2E1-4AC6-BE06-669EEDB1D7B6}"/>
              </a:ext>
            </a:extLst>
          </p:cNvPr>
          <p:cNvSpPr txBox="1"/>
          <p:nvPr/>
        </p:nvSpPr>
        <p:spPr>
          <a:xfrm>
            <a:off x="4851400" y="1738800"/>
            <a:ext cx="5177095" cy="584775"/>
          </a:xfrm>
          <a:prstGeom prst="rect">
            <a:avLst/>
          </a:prstGeom>
          <a:noFill/>
        </p:spPr>
        <p:txBody>
          <a:bodyPr wrap="square" rtlCol="0">
            <a:spAutoFit/>
          </a:bodyPr>
          <a:lstStyle/>
          <a:p>
            <a:r>
              <a:rPr lang="en-GB" sz="3200" dirty="0">
                <a:solidFill>
                  <a:schemeClr val="accent6">
                    <a:lumMod val="50000"/>
                  </a:schemeClr>
                </a:solidFill>
              </a:rPr>
              <a:t>Please pray</a:t>
            </a:r>
          </a:p>
        </p:txBody>
      </p:sp>
      <p:sp>
        <p:nvSpPr>
          <p:cNvPr id="9" name="TextBox 8">
            <a:extLst>
              <a:ext uri="{FF2B5EF4-FFF2-40B4-BE49-F238E27FC236}">
                <a16:creationId xmlns:a16="http://schemas.microsoft.com/office/drawing/2014/main" id="{E1F4A634-CC75-41BD-9A3A-79928602FF16}"/>
              </a:ext>
            </a:extLst>
          </p:cNvPr>
          <p:cNvSpPr txBox="1"/>
          <p:nvPr/>
        </p:nvSpPr>
        <p:spPr>
          <a:xfrm>
            <a:off x="4864100" y="2458753"/>
            <a:ext cx="7110157" cy="2092881"/>
          </a:xfrm>
          <a:prstGeom prst="rect">
            <a:avLst/>
          </a:prstGeom>
          <a:noFill/>
        </p:spPr>
        <p:txBody>
          <a:bodyPr wrap="square" rtlCol="0">
            <a:spAutoFit/>
          </a:bodyPr>
          <a:lstStyle/>
          <a:p>
            <a:pPr>
              <a:spcBef>
                <a:spcPts val="600"/>
              </a:spcBef>
              <a:spcAft>
                <a:spcPts val="600"/>
              </a:spcAft>
            </a:pPr>
            <a:r>
              <a:rPr lang="en-GB" sz="2400" dirty="0"/>
              <a:t>Give thanks for church programmes and online initiatives for children and young people, and for Christian schools and education programmes. </a:t>
            </a:r>
          </a:p>
          <a:p>
            <a:pPr>
              <a:spcBef>
                <a:spcPts val="600"/>
              </a:spcBef>
              <a:spcAft>
                <a:spcPts val="600"/>
              </a:spcAft>
            </a:pPr>
            <a:r>
              <a:rPr lang="en-GB" sz="2400" dirty="0"/>
              <a:t>Pray for young people of the Middle East to find hope, identity and security in Christ.</a:t>
            </a:r>
          </a:p>
        </p:txBody>
      </p:sp>
    </p:spTree>
    <p:extLst>
      <p:ext uri="{BB962C8B-B14F-4D97-AF65-F5344CB8AC3E}">
        <p14:creationId xmlns:p14="http://schemas.microsoft.com/office/powerpoint/2010/main" val="3227289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4777</TotalTime>
  <Words>798</Words>
  <Application>Microsoft Office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Hunt</dc:creator>
  <cp:lastModifiedBy>Amelia Gibson</cp:lastModifiedBy>
  <cp:revision>160</cp:revision>
  <dcterms:created xsi:type="dcterms:W3CDTF">2018-01-04T16:27:46Z</dcterms:created>
  <dcterms:modified xsi:type="dcterms:W3CDTF">2021-02-10T12:22:00Z</dcterms:modified>
</cp:coreProperties>
</file>