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69" r:id="rId4"/>
    <p:sldId id="279" r:id="rId5"/>
    <p:sldId id="280" r:id="rId6"/>
    <p:sldId id="281" r:id="rId7"/>
    <p:sldId id="282" r:id="rId8"/>
    <p:sldId id="278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6666"/>
    <a:srgbClr val="C25B06"/>
    <a:srgbClr val="A86ED4"/>
    <a:srgbClr val="3A003A"/>
    <a:srgbClr val="660066"/>
    <a:srgbClr val="F3072E"/>
    <a:srgbClr val="003300"/>
    <a:srgbClr val="006699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3" autoAdjust="0"/>
    <p:restoredTop sz="94660"/>
  </p:normalViewPr>
  <p:slideViewPr>
    <p:cSldViewPr snapToGrid="0">
      <p:cViewPr varScale="1">
        <p:scale>
          <a:sx n="66" d="100"/>
          <a:sy n="66" d="100"/>
        </p:scale>
        <p:origin x="64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764FC-31FD-48EE-A9D8-A97F1FC731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6DBB09-3E67-483E-8E4A-2D544203D0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58DA0-6C05-4066-B7B0-DDF3A5FEF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4/5/21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66A89-64A2-49A8-8581-0D7E756CB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CBB46-2940-4A9D-9445-C377EDC21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512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C5D65-89EF-4A25-A6BE-CDF07B2BE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8BD44-C3E2-45D0-B098-0B75032062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720DB1-3BDA-4355-AC78-47878D5ED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4/5/21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24EC9-10B2-4E17-AC76-53431BDD6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DF147-BFE2-47B5-B5DC-72AE976A1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869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423DF3-E526-4541-83D2-C62A1FEB57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7E2DDD-98E6-4E54-A1F8-CF4F4C02C3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17673-5E21-40A3-8A1D-9B315F416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4/5/21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BDD79-3296-4CD4-94B1-C236BCD11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5A0DB-0EEA-4D16-9FCD-64F0D43B2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120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A60C8-6905-4F70-B002-56F8B76AA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9D108-6C0B-4B8E-8D08-CB9AF5AF8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6BDAD-5C73-4E53-9909-B32FBB4FA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4/5/21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213E4-46FC-433D-840B-0DD12C5E9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6F4B9-98F1-48BE-9663-4916978D3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20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1D8B3-440E-4EC8-8046-958EF6579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C92B01-47A6-4CB1-88F4-061FFFF005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1E462-5AA3-4C36-91DC-36A45720F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4/5/21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483A4-8A8D-43FA-BBA3-BD3578C08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A029F-8F0D-46AC-B8EE-A5E3D4C17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806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87D89-8794-4C8D-B42C-03522DFC1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01664-DA5C-406B-9D5B-92E572B21B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2B57F1-B1EA-4770-9377-37913FD80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94108F-5231-4F5F-A12B-95E3757B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4/5/21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33254-F833-43EF-898E-911676900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E38A97-F76D-4A83-B26A-A3789327B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934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1485A-73D5-47A2-A4F3-4B5C1C96D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CF191C-D218-4849-A778-3EE2F8BD4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087BDC-E92E-47AF-83D7-00F70E7C1D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C9027A-AFE2-4DF0-BB35-CAC45C5326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F6CEA1-F10C-4D85-8151-D78BDBAFE2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FEACB6-C1BB-429F-A489-143DE5CF1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4/5/21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0945E1-0A5C-4DAC-A800-CA33FB811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DE9D4F-E13D-4E8C-924C-2AEA4B1EB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24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76147-0928-4398-BC21-D2BBE84E2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FAC008-5583-4624-AC63-DA990ABFB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4/5/21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797552-55B0-4BCB-BF52-E6643F178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076579-719D-4CC6-8084-DB859B38F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08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7B717E-B4D3-4B3D-9911-BC2F738D5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4/5/21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3BE6E1-8824-4C9A-88CB-D7F020774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C1FD3F-4448-47EB-AC99-8BF2BF540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547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EB098-FBDA-41F5-AE26-A760A7AFB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31EF3-2F89-4701-B1EB-930C40758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01431-35E1-4929-89CB-B593255BB3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514EE2-EB51-43F0-AD27-59CDFE260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4/5/21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DF4968-CA68-4427-A96D-0F32AB93F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D25AF3-4BC1-4B9B-8818-D0B8A8FCD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725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36467-A73B-4B8D-A5BD-3721F1ADA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2489BA-8291-486A-A491-50A5BCBEBC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02C2B3-93D3-4A86-9300-11DF756AEF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EEECEC-5664-40A8-9267-F921E6614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4/5/21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53D53-C622-4793-A59A-AAE300E3D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C08C21-1648-4F77-9F78-B65A0DE91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863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DE9B86-9512-4448-9515-02CC3C39B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7F4F72-CD00-44E7-A4AB-5F53511978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BE9D29-BC04-460D-A244-CC1EB9F00A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773C5-6E30-4255-9620-35B1136AB1D9}" type="datetimeFigureOut">
              <a:rPr lang="en-GB" smtClean="0"/>
              <a:t>4/5/21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74D6E-ABAB-4453-85A5-4D37610D36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AB28A-044D-4457-8FAB-C5A0D086A4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951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outdoor, sky, grass, tree&#10;&#10;Description automatically generated">
            <a:extLst>
              <a:ext uri="{FF2B5EF4-FFF2-40B4-BE49-F238E27FC236}">
                <a16:creationId xmlns:a16="http://schemas.microsoft.com/office/drawing/2014/main" id="{FC02BEB1-84BF-43F8-9DB1-DA58666EA01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33956"/>
            <a:ext cx="12192000" cy="652404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FD0AB2D-E04F-4405-9781-C54C46F8895E}"/>
              </a:ext>
            </a:extLst>
          </p:cNvPr>
          <p:cNvSpPr/>
          <p:nvPr/>
        </p:nvSpPr>
        <p:spPr>
          <a:xfrm>
            <a:off x="0" y="0"/>
            <a:ext cx="12192000" cy="2226365"/>
          </a:xfrm>
          <a:prstGeom prst="rect">
            <a:avLst/>
          </a:prstGeom>
          <a:solidFill>
            <a:srgbClr val="800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9C96790-6085-4FC0-8D13-6CB4E2C4AF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271" y="242783"/>
            <a:ext cx="12616070" cy="166639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0CE9671-10D8-4005-91A4-DAB0F4EB4589}"/>
              </a:ext>
            </a:extLst>
          </p:cNvPr>
          <p:cNvSpPr txBox="1"/>
          <p:nvPr/>
        </p:nvSpPr>
        <p:spPr>
          <a:xfrm>
            <a:off x="3531867" y="659831"/>
            <a:ext cx="5313793" cy="830997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chemeClr val="bg1"/>
                </a:solidFill>
              </a:rPr>
              <a:t>Pray for Madagascar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313ADB63-6B4D-4DA1-B4D3-D7322C394AC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13495"/>
            <a:ext cx="2199985" cy="924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556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3089432-F0A4-4DBB-9F33-D8A3A055C991}"/>
              </a:ext>
            </a:extLst>
          </p:cNvPr>
          <p:cNvSpPr/>
          <p:nvPr/>
        </p:nvSpPr>
        <p:spPr>
          <a:xfrm>
            <a:off x="5651500" y="2"/>
            <a:ext cx="6540500" cy="6857998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CC3196-A175-4095-BF4D-1DF3EBD522A3}"/>
              </a:ext>
            </a:extLst>
          </p:cNvPr>
          <p:cNvSpPr txBox="1"/>
          <p:nvPr/>
        </p:nvSpPr>
        <p:spPr>
          <a:xfrm>
            <a:off x="6020978" y="1995666"/>
            <a:ext cx="5621775" cy="310854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And the God of all grace, who called you to his eternal glory in Christ, after you have suffered a little while, will himself restore you and make you strong, firm and steadfast.</a:t>
            </a:r>
          </a:p>
          <a:p>
            <a:endParaRPr lang="en-GB" sz="2800" dirty="0">
              <a:solidFill>
                <a:schemeClr val="bg1"/>
              </a:solidFill>
            </a:endParaRPr>
          </a:p>
          <a:p>
            <a:r>
              <a:rPr lang="en-GB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 Peter 5:10</a:t>
            </a:r>
            <a:endParaRPr lang="en-GB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F8F0F14F-FE73-40A4-B157-C7D8F3ABB13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519941" y="6061021"/>
            <a:ext cx="1672059" cy="703004"/>
          </a:xfrm>
          <a:prstGeom prst="rect">
            <a:avLst/>
          </a:prstGeom>
        </p:spPr>
      </p:pic>
      <p:pic>
        <p:nvPicPr>
          <p:cNvPr id="4" name="Picture 3" descr="A picture containing indoor, decorated, furniture&#10;&#10;Description automatically generated">
            <a:extLst>
              <a:ext uri="{FF2B5EF4-FFF2-40B4-BE49-F238E27FC236}">
                <a16:creationId xmlns:a16="http://schemas.microsoft.com/office/drawing/2014/main" id="{073C68A7-9203-41C8-A0A7-0372884C775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5651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60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32BF4A9-C08F-4F4D-91E8-D45F77AAD212}"/>
              </a:ext>
            </a:extLst>
          </p:cNvPr>
          <p:cNvSpPr/>
          <p:nvPr/>
        </p:nvSpPr>
        <p:spPr>
          <a:xfrm>
            <a:off x="-2" y="-450168"/>
            <a:ext cx="12192000" cy="73081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AE748CC-06F8-419D-8055-74CFFD5F83E1}"/>
              </a:ext>
            </a:extLst>
          </p:cNvPr>
          <p:cNvSpPr/>
          <p:nvPr/>
        </p:nvSpPr>
        <p:spPr>
          <a:xfrm>
            <a:off x="-8" y="-466783"/>
            <a:ext cx="12192000" cy="2759922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A picture containing person&#10;&#10;Description automatically generated">
            <a:extLst>
              <a:ext uri="{FF2B5EF4-FFF2-40B4-BE49-F238E27FC236}">
                <a16:creationId xmlns:a16="http://schemas.microsoft.com/office/drawing/2014/main" id="{C6E3E56E-ABBC-439C-9FCF-2DE73633D23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" y="-466785"/>
            <a:ext cx="12191998" cy="2759923"/>
          </a:xfrm>
          <a:prstGeom prst="rect">
            <a:avLst/>
          </a:prstGeom>
          <a:solidFill>
            <a:srgbClr val="800000"/>
          </a:solidFill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23AA2B4-30EE-477F-A565-8B9A1AD8B0BD}"/>
              </a:ext>
            </a:extLst>
          </p:cNvPr>
          <p:cNvSpPr txBox="1"/>
          <p:nvPr/>
        </p:nvSpPr>
        <p:spPr>
          <a:xfrm>
            <a:off x="1976191" y="82181"/>
            <a:ext cx="864173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100" dirty="0">
                <a:solidFill>
                  <a:schemeClr val="bg1"/>
                </a:solidFill>
              </a:rPr>
              <a:t>Pray for communities where Christ is least known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E07E34-7010-4E47-B5A6-89DDACF156B1}"/>
              </a:ext>
            </a:extLst>
          </p:cNvPr>
          <p:cNvSpPr txBox="1"/>
          <p:nvPr/>
        </p:nvSpPr>
        <p:spPr>
          <a:xfrm>
            <a:off x="6051212" y="2544242"/>
            <a:ext cx="589618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The Comorians live on a chain of islands in the Indian Ocean between Madagascar and Mozambique.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Major challenges: poverty, disease, and hunger.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Educational levels are low. Children help with farming, fishing, and animal care.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Polygamy is acceptable.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Most are Muslim, but occultism and spirit possession are mixed with their Islamic practices.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Resistant to any kind of religious change.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Christian resources are limited, and as a result, the number of Comorian believers is very small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ED1CF97-C0B4-4FDB-8D9C-89F1B942F76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5026" y="2544242"/>
            <a:ext cx="4781158" cy="4018157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0A7185F-D1AC-4EF5-B01E-2A3D88287CDE}"/>
              </a:ext>
            </a:extLst>
          </p:cNvPr>
          <p:cNvSpPr txBox="1"/>
          <p:nvPr/>
        </p:nvSpPr>
        <p:spPr>
          <a:xfrm>
            <a:off x="3778898" y="2603057"/>
            <a:ext cx="14842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rgbClr val="006666"/>
                </a:solidFill>
              </a:rPr>
              <a:t>COMOROS</a:t>
            </a:r>
          </a:p>
        </p:txBody>
      </p:sp>
      <p:pic>
        <p:nvPicPr>
          <p:cNvPr id="16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id="{595C2318-E109-4C0B-BE1C-6C4B80959D9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470935" y="1481428"/>
            <a:ext cx="1672059" cy="703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243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32BF4A9-C08F-4F4D-91E8-D45F77AAD212}"/>
              </a:ext>
            </a:extLst>
          </p:cNvPr>
          <p:cNvSpPr/>
          <p:nvPr/>
        </p:nvSpPr>
        <p:spPr>
          <a:xfrm>
            <a:off x="-2" y="-450168"/>
            <a:ext cx="12192000" cy="73081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AE748CC-06F8-419D-8055-74CFFD5F83E1}"/>
              </a:ext>
            </a:extLst>
          </p:cNvPr>
          <p:cNvSpPr/>
          <p:nvPr/>
        </p:nvSpPr>
        <p:spPr>
          <a:xfrm>
            <a:off x="-8" y="-466783"/>
            <a:ext cx="12192000" cy="2759922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A picture containing person&#10;&#10;Description automatically generated">
            <a:extLst>
              <a:ext uri="{FF2B5EF4-FFF2-40B4-BE49-F238E27FC236}">
                <a16:creationId xmlns:a16="http://schemas.microsoft.com/office/drawing/2014/main" id="{C6E3E56E-ABBC-439C-9FCF-2DE73633D23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" y="-466785"/>
            <a:ext cx="12191998" cy="2759923"/>
          </a:xfrm>
          <a:prstGeom prst="rect">
            <a:avLst/>
          </a:prstGeom>
          <a:solidFill>
            <a:srgbClr val="800000"/>
          </a:solidFill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23AA2B4-30EE-477F-A565-8B9A1AD8B0BD}"/>
              </a:ext>
            </a:extLst>
          </p:cNvPr>
          <p:cNvSpPr txBox="1"/>
          <p:nvPr/>
        </p:nvSpPr>
        <p:spPr>
          <a:xfrm>
            <a:off x="1976191" y="82181"/>
            <a:ext cx="864173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100" dirty="0">
                <a:solidFill>
                  <a:schemeClr val="bg1"/>
                </a:solidFill>
              </a:rPr>
              <a:t>Pray for communities where Christ is least known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E07E34-7010-4E47-B5A6-89DDACF156B1}"/>
              </a:ext>
            </a:extLst>
          </p:cNvPr>
          <p:cNvSpPr txBox="1"/>
          <p:nvPr/>
        </p:nvSpPr>
        <p:spPr>
          <a:xfrm>
            <a:off x="6051212" y="3306825"/>
            <a:ext cx="589618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b="1" dirty="0">
                <a:solidFill>
                  <a:srgbClr val="006666"/>
                </a:solidFill>
              </a:rPr>
              <a:t>PLEASE PRAY FOR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More workers to serve the Comorian people.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More workers to build and disciple the Madagascan church to help them work together to reach those living and dying without Christ in Madagascar and beyond.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People willing to commit long term to develop resources that will help lift the eyes of the Comorian people to the Lord.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ED1CF97-C0B4-4FDB-8D9C-89F1B942F76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5026" y="2544242"/>
            <a:ext cx="4781158" cy="4018157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0A7185F-D1AC-4EF5-B01E-2A3D88287CDE}"/>
              </a:ext>
            </a:extLst>
          </p:cNvPr>
          <p:cNvSpPr txBox="1"/>
          <p:nvPr/>
        </p:nvSpPr>
        <p:spPr>
          <a:xfrm>
            <a:off x="3778898" y="2603057"/>
            <a:ext cx="14842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rgbClr val="006666"/>
                </a:solidFill>
              </a:rPr>
              <a:t>COMOROS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A0D1425B-0B35-402C-92D6-F398963DCA3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470935" y="1481428"/>
            <a:ext cx="1672059" cy="703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8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AE748CC-06F8-419D-8055-74CFFD5F83E1}"/>
              </a:ext>
            </a:extLst>
          </p:cNvPr>
          <p:cNvSpPr/>
          <p:nvPr/>
        </p:nvSpPr>
        <p:spPr>
          <a:xfrm>
            <a:off x="-8" y="-466783"/>
            <a:ext cx="12192000" cy="2759922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A picture containing person&#10;&#10;Description automatically generated">
            <a:extLst>
              <a:ext uri="{FF2B5EF4-FFF2-40B4-BE49-F238E27FC236}">
                <a16:creationId xmlns:a16="http://schemas.microsoft.com/office/drawing/2014/main" id="{C6E3E56E-ABBC-439C-9FCF-2DE73633D23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" y="-466785"/>
            <a:ext cx="12191998" cy="2759923"/>
          </a:xfrm>
          <a:prstGeom prst="rect">
            <a:avLst/>
          </a:prstGeom>
          <a:solidFill>
            <a:srgbClr val="800000"/>
          </a:solidFill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23AA2B4-30EE-477F-A565-8B9A1AD8B0BD}"/>
              </a:ext>
            </a:extLst>
          </p:cNvPr>
          <p:cNvSpPr txBox="1"/>
          <p:nvPr/>
        </p:nvSpPr>
        <p:spPr>
          <a:xfrm>
            <a:off x="1569837" y="589561"/>
            <a:ext cx="8962749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100" dirty="0">
                <a:solidFill>
                  <a:schemeClr val="bg1"/>
                </a:solidFill>
              </a:rPr>
              <a:t>Pray for the Good News Hospital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01CEFB-50DC-4529-B3C8-B9314DF9030D}"/>
              </a:ext>
            </a:extLst>
          </p:cNvPr>
          <p:cNvSpPr/>
          <p:nvPr/>
        </p:nvSpPr>
        <p:spPr>
          <a:xfrm>
            <a:off x="5756091" y="2804737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The Good News Hospital launch a PAACS programme in January 2022, training Malagasy Junior Doctors to be skilled, compassionate, Jesus loving, mission minded surgeons.</a:t>
            </a:r>
          </a:p>
          <a:p>
            <a:endParaRPr lang="en-GB" dirty="0"/>
          </a:p>
          <a:p>
            <a:r>
              <a:rPr lang="en-GB" dirty="0"/>
              <a:t>Pray for God’s wisdom and grace in the planning.</a:t>
            </a:r>
          </a:p>
          <a:p>
            <a:endParaRPr lang="en-GB" dirty="0"/>
          </a:p>
          <a:p>
            <a:r>
              <a:rPr lang="en-GB" dirty="0"/>
              <a:t>Pray all serving would make the most of every opportunity to share the gospel with patients.</a:t>
            </a:r>
          </a:p>
          <a:p>
            <a:endParaRPr lang="en-GB" dirty="0"/>
          </a:p>
          <a:p>
            <a:r>
              <a:rPr lang="en-GB" dirty="0"/>
              <a:t>Pray for patients that hear the good news at the hospital, that they may grow in faith even in remote villages where there are no other Christians. </a:t>
            </a:r>
          </a:p>
        </p:txBody>
      </p:sp>
      <p:pic>
        <p:nvPicPr>
          <p:cNvPr id="16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id="{62D8901C-9450-41F5-A2CC-5DF7439FDA9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470935" y="1481428"/>
            <a:ext cx="1672059" cy="703004"/>
          </a:xfrm>
          <a:prstGeom prst="rect">
            <a:avLst/>
          </a:prstGeom>
        </p:spPr>
      </p:pic>
      <p:pic>
        <p:nvPicPr>
          <p:cNvPr id="4" name="Picture 3" descr="A picture containing mountain, grass, nature, outdoor&#10;&#10;Description automatically generated">
            <a:extLst>
              <a:ext uri="{FF2B5EF4-FFF2-40B4-BE49-F238E27FC236}">
                <a16:creationId xmlns:a16="http://schemas.microsoft.com/office/drawing/2014/main" id="{85D44C65-F339-4AE6-900C-89D89AC5AB0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2293138"/>
            <a:ext cx="5756083" cy="4564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353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AE748CC-06F8-419D-8055-74CFFD5F83E1}"/>
              </a:ext>
            </a:extLst>
          </p:cNvPr>
          <p:cNvSpPr/>
          <p:nvPr/>
        </p:nvSpPr>
        <p:spPr>
          <a:xfrm>
            <a:off x="-8" y="-466783"/>
            <a:ext cx="12192000" cy="2759922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A picture containing person&#10;&#10;Description automatically generated">
            <a:extLst>
              <a:ext uri="{FF2B5EF4-FFF2-40B4-BE49-F238E27FC236}">
                <a16:creationId xmlns:a16="http://schemas.microsoft.com/office/drawing/2014/main" id="{C6E3E56E-ABBC-439C-9FCF-2DE73633D23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" y="-466785"/>
            <a:ext cx="12191998" cy="2759923"/>
          </a:xfrm>
          <a:prstGeom prst="rect">
            <a:avLst/>
          </a:prstGeom>
          <a:solidFill>
            <a:srgbClr val="800000"/>
          </a:solidFill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23AA2B4-30EE-477F-A565-8B9A1AD8B0BD}"/>
              </a:ext>
            </a:extLst>
          </p:cNvPr>
          <p:cNvSpPr txBox="1"/>
          <p:nvPr/>
        </p:nvSpPr>
        <p:spPr>
          <a:xfrm>
            <a:off x="1614617" y="463698"/>
            <a:ext cx="89627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100" dirty="0">
                <a:solidFill>
                  <a:schemeClr val="bg1"/>
                </a:solidFill>
              </a:rPr>
              <a:t>Pray for </a:t>
            </a:r>
            <a:r>
              <a:rPr lang="en-GB" sz="5400" dirty="0">
                <a:solidFill>
                  <a:schemeClr val="bg1"/>
                </a:solidFill>
              </a:rPr>
              <a:t>Bible translation </a:t>
            </a:r>
            <a:endParaRPr lang="en-GB" sz="51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01CEFB-50DC-4529-B3C8-B9314DF9030D}"/>
              </a:ext>
            </a:extLst>
          </p:cNvPr>
          <p:cNvSpPr/>
          <p:nvPr/>
        </p:nvSpPr>
        <p:spPr>
          <a:xfrm>
            <a:off x="5773826" y="2867410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There are 18 people groups in Madagascar and approximately 25 languages. The Bible is only available in Official Malagasy.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A translation project called Together in Bible Translation (</a:t>
            </a:r>
            <a:r>
              <a:rPr lang="en-GB" dirty="0" err="1"/>
              <a:t>TiBT</a:t>
            </a:r>
            <a:r>
              <a:rPr lang="en-GB" dirty="0"/>
              <a:t>) works with 12 of the minority languages, facilitating and guiding small groups as they translate the Word of God into their own respective languages.  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Most of the groups comprise of 4 or 5 mother-tongue translators working alongside missionaries. They come from all walks of life from teachers to pastors and from farmers to shop keepers.</a:t>
            </a: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7A2D3E7D-2999-43CB-B213-8852F4FF36F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470935" y="1481428"/>
            <a:ext cx="1672059" cy="703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FBA6E6C-96A7-4A62-9CDA-04FAEF2F315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6" y="2293139"/>
            <a:ext cx="5451676" cy="4564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75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AE748CC-06F8-419D-8055-74CFFD5F83E1}"/>
              </a:ext>
            </a:extLst>
          </p:cNvPr>
          <p:cNvSpPr/>
          <p:nvPr/>
        </p:nvSpPr>
        <p:spPr>
          <a:xfrm>
            <a:off x="-8" y="-466783"/>
            <a:ext cx="12192000" cy="2759922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A picture containing person&#10;&#10;Description automatically generated">
            <a:extLst>
              <a:ext uri="{FF2B5EF4-FFF2-40B4-BE49-F238E27FC236}">
                <a16:creationId xmlns:a16="http://schemas.microsoft.com/office/drawing/2014/main" id="{C6E3E56E-ABBC-439C-9FCF-2DE73633D23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" y="-466785"/>
            <a:ext cx="12191998" cy="2759923"/>
          </a:xfrm>
          <a:prstGeom prst="rect">
            <a:avLst/>
          </a:prstGeom>
          <a:solidFill>
            <a:srgbClr val="800000"/>
          </a:solidFill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23AA2B4-30EE-477F-A565-8B9A1AD8B0BD}"/>
              </a:ext>
            </a:extLst>
          </p:cNvPr>
          <p:cNvSpPr txBox="1"/>
          <p:nvPr/>
        </p:nvSpPr>
        <p:spPr>
          <a:xfrm>
            <a:off x="1614617" y="463698"/>
            <a:ext cx="89627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100" dirty="0">
                <a:solidFill>
                  <a:schemeClr val="bg1"/>
                </a:solidFill>
              </a:rPr>
              <a:t>Pray for </a:t>
            </a:r>
            <a:r>
              <a:rPr lang="en-GB" sz="5400" dirty="0">
                <a:solidFill>
                  <a:schemeClr val="bg1"/>
                </a:solidFill>
              </a:rPr>
              <a:t>Bible translation </a:t>
            </a:r>
            <a:endParaRPr lang="en-GB" sz="51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01CEFB-50DC-4529-B3C8-B9314DF9030D}"/>
              </a:ext>
            </a:extLst>
          </p:cNvPr>
          <p:cNvSpPr/>
          <p:nvPr/>
        </p:nvSpPr>
        <p:spPr>
          <a:xfrm>
            <a:off x="6096000" y="2309088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Give thanks for the enthusiasm of the Malagasy translators and pray for wisdom, insight and perseverance for each team.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Pray that as they translate the Bible, they would translate not just the words but the meaning contained within the texts. 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There is currently a team of six non-Malagasy missionaries working in translation based in Madagascar. Pray for grace and understanding as their cultures interact.  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Give thanks for portions of scripture now available in each of the minority languages Pray that the teams are led to people of peace as they check completed sections. 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May the Lord prepare the hearts and minds of the Malagasy people to receive his word.</a:t>
            </a:r>
            <a:r>
              <a:rPr lang="en-GB" i="1" dirty="0"/>
              <a:t> </a:t>
            </a:r>
            <a:endParaRPr lang="en-GB" dirty="0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7A2D3E7D-2999-43CB-B213-8852F4FF36F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470935" y="1481428"/>
            <a:ext cx="1672059" cy="703004"/>
          </a:xfrm>
          <a:prstGeom prst="rect">
            <a:avLst/>
          </a:prstGeom>
        </p:spPr>
      </p:pic>
      <p:pic>
        <p:nvPicPr>
          <p:cNvPr id="4" name="Picture 3" descr="A picture containing grass, outdoor, cow, sky&#10;&#10;Description automatically generated">
            <a:extLst>
              <a:ext uri="{FF2B5EF4-FFF2-40B4-BE49-F238E27FC236}">
                <a16:creationId xmlns:a16="http://schemas.microsoft.com/office/drawing/2014/main" id="{8277D895-475C-41B9-BD6C-38CC81A1B06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6" y="2293138"/>
            <a:ext cx="6096001" cy="4564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808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32BF4A9-C08F-4F4D-91E8-D45F77AAD212}"/>
              </a:ext>
            </a:extLst>
          </p:cNvPr>
          <p:cNvSpPr/>
          <p:nvPr/>
        </p:nvSpPr>
        <p:spPr>
          <a:xfrm>
            <a:off x="0" y="-450167"/>
            <a:ext cx="12192000" cy="73081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F8F73F5-85D8-4A07-B9A0-91666E29518F}"/>
              </a:ext>
            </a:extLst>
          </p:cNvPr>
          <p:cNvSpPr/>
          <p:nvPr/>
        </p:nvSpPr>
        <p:spPr>
          <a:xfrm>
            <a:off x="0" y="-450168"/>
            <a:ext cx="12192000" cy="1990903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CC3196-A175-4095-BF4D-1DF3EBD522A3}"/>
              </a:ext>
            </a:extLst>
          </p:cNvPr>
          <p:cNvSpPr txBox="1"/>
          <p:nvPr/>
        </p:nvSpPr>
        <p:spPr>
          <a:xfrm>
            <a:off x="871724" y="2440771"/>
            <a:ext cx="109786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200" b="1" dirty="0">
                <a:solidFill>
                  <a:srgbClr val="800000"/>
                </a:solidFill>
              </a:rPr>
              <a:t>PLEASE PRAY FOR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Unity and reconciled relationships between the evangelical denominations, that they would work together to reach those living and dying without Christ in Madagascar and beyond.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More missionary doctors for the Good News Hospital.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The Lord to call out missionaries to establish a local SIM administration that serves our missionaries with financial, administrative, and personnel services and leadership.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Local co-workers at the Timothy Centre to continue the activities (theological education, community development, outreach, and discipleship) after the departure of the missionary currently leading the centre.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A clear and courageous vision for SIM Madagascar as mission strategies are developed.</a:t>
            </a:r>
            <a:endParaRPr lang="en-GB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31B875-2C43-46F0-BFE1-0CFA0911C626}"/>
              </a:ext>
            </a:extLst>
          </p:cNvPr>
          <p:cNvSpPr txBox="1"/>
          <p:nvPr/>
        </p:nvSpPr>
        <p:spPr>
          <a:xfrm>
            <a:off x="3097725" y="-270106"/>
            <a:ext cx="65266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bg1"/>
                </a:solidFill>
              </a:rPr>
              <a:t>Prayer requests from </a:t>
            </a:r>
          </a:p>
          <a:p>
            <a:pPr algn="ctr"/>
            <a:r>
              <a:rPr lang="en-GB" sz="4800" dirty="0">
                <a:solidFill>
                  <a:schemeClr val="bg1"/>
                </a:solidFill>
              </a:rPr>
              <a:t>our SIM team</a:t>
            </a:r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32C11C4-EDBF-4F97-B0C2-CF2E5897E29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519941" y="691050"/>
            <a:ext cx="1672059" cy="703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372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7EB5053-05E4-4392-AF0C-F5E03917FEF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E527D5E-FE34-4DA8-865F-8C2D3A8D3E59}"/>
              </a:ext>
            </a:extLst>
          </p:cNvPr>
          <p:cNvSpPr txBox="1"/>
          <p:nvPr/>
        </p:nvSpPr>
        <p:spPr>
          <a:xfrm>
            <a:off x="4009608" y="2137805"/>
            <a:ext cx="4172784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Thank you for your prayers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91E1BDC-DFD4-45C8-B77B-0A8FCE690909}"/>
              </a:ext>
            </a:extLst>
          </p:cNvPr>
          <p:cNvSpPr txBox="1"/>
          <p:nvPr/>
        </p:nvSpPr>
        <p:spPr>
          <a:xfrm>
            <a:off x="2491409" y="3031460"/>
            <a:ext cx="7368208" cy="95410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</a:rPr>
              <a:t>For more information, prayer resources, or if you are interested in serving, please visit sim.co.uk 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570BD16E-4328-410A-9B3C-D0149C7ED17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74725" y="5568897"/>
            <a:ext cx="2842549" cy="1195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99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5430</TotalTime>
  <Words>671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Hunt</dc:creator>
  <cp:lastModifiedBy>Linda Hunt</cp:lastModifiedBy>
  <cp:revision>185</cp:revision>
  <dcterms:created xsi:type="dcterms:W3CDTF">2018-01-04T16:27:46Z</dcterms:created>
  <dcterms:modified xsi:type="dcterms:W3CDTF">2021-05-04T11:22:03Z</dcterms:modified>
</cp:coreProperties>
</file>