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9" r:id="rId3"/>
    <p:sldId id="279" r:id="rId4"/>
    <p:sldId id="283" r:id="rId5"/>
    <p:sldId id="281" r:id="rId6"/>
    <p:sldId id="282" r:id="rId7"/>
    <p:sldId id="260" r:id="rId8"/>
    <p:sldId id="284" r:id="rId9"/>
    <p:sldId id="285"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006666"/>
    <a:srgbClr val="C25B06"/>
    <a:srgbClr val="A86ED4"/>
    <a:srgbClr val="3A003A"/>
    <a:srgbClr val="660066"/>
    <a:srgbClr val="F3072E"/>
    <a:srgbClr val="003300"/>
    <a:srgbClr val="0066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3" autoAdjust="0"/>
    <p:restoredTop sz="94660"/>
  </p:normalViewPr>
  <p:slideViewPr>
    <p:cSldViewPr snapToGrid="0">
      <p:cViewPr varScale="1">
        <p:scale>
          <a:sx n="66" d="100"/>
          <a:sy n="66"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64FC-31FD-48EE-A9D8-A97F1FC731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6DBB09-3E67-483E-8E4A-2D544203D0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6158DA0-6C05-4066-B7B0-DDF3A5FEF4AC}"/>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92866A89-64A2-49A8-8581-0D7E756CB6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2CBB46-2940-4A9D-9445-C377EDC21C1D}"/>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980512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5D65-89EF-4A25-A6BE-CDF07B2BE9B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D8BD44-C3E2-45D0-B098-0B75032062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720DB1-3BDA-4355-AC78-47878D5EDF1C}"/>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94824EC9-10B2-4E17-AC76-53431BDD6B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FDF147-BFE2-47B5-B5DC-72AE976A1455}"/>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097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23DF3-E526-4541-83D2-C62A1FEB57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7E2DDD-98E6-4E54-A1F8-CF4F4C02C35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617673-5E21-40A3-8A1D-9B315F416127}"/>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A6EBDD79-3296-4CD4-94B1-C236BCD119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5A0DB-0EEA-4D16-9FCD-64F0D43B2AAE}"/>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809120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60C8-6905-4F70-B002-56F8B76AA5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29D108-6C0B-4B8E-8D08-CB9AF5AF837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A6BDAD-5C73-4E53-9909-B32FBB4FA580}"/>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B9F213E4-46FC-433D-840B-0DD12C5E9A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06F4B9-98F1-48BE-9663-4916978D30B0}"/>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765205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D8B3-440E-4EC8-8046-958EF6579F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2C92B01-47A6-4CB1-88F4-061FFFF005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01E462-5AA3-4C36-91DC-36A45720F7F8}"/>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C52483A4-8A8D-43FA-BBA3-BD3578C089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5A029F-8F0D-46AC-B8EE-A5E3D4C1793B}"/>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1407806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7D89-8794-4C8D-B42C-03522DFC11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001664-DA5C-406B-9D5B-92E572B21B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82B57F1-B1EA-4770-9377-37913FD806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94108F-5231-4F5F-A12B-95E3757B3FD8}"/>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6" name="Footer Placeholder 5">
            <a:extLst>
              <a:ext uri="{FF2B5EF4-FFF2-40B4-BE49-F238E27FC236}">
                <a16:creationId xmlns:a16="http://schemas.microsoft.com/office/drawing/2014/main" id="{9DF33254-F833-43EF-898E-9116769000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E38A97-F76D-4A83-B26A-A3789327B274}"/>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284693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485A-73D5-47A2-A4F3-4B5C1C96D2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CF191C-D218-4849-A778-3EE2F8BD48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087BDC-E92E-47AF-83D7-00F70E7C1D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C9027A-AFE2-4DF0-BB35-CAC45C5326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F6CEA1-F10C-4D85-8151-D78BDBAFE2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FEACB6-C1BB-429F-A489-143DE5CF171B}"/>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8" name="Footer Placeholder 7">
            <a:extLst>
              <a:ext uri="{FF2B5EF4-FFF2-40B4-BE49-F238E27FC236}">
                <a16:creationId xmlns:a16="http://schemas.microsoft.com/office/drawing/2014/main" id="{F30945E1-0A5C-4DAC-A800-CA33FB811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DE9D4F-E13D-4E8C-924C-2AEA4B1EB788}"/>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153924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6147-0928-4398-BC21-D2BBE84E2E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FAC008-5583-4624-AC63-DA990ABFB64D}"/>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4" name="Footer Placeholder 3">
            <a:extLst>
              <a:ext uri="{FF2B5EF4-FFF2-40B4-BE49-F238E27FC236}">
                <a16:creationId xmlns:a16="http://schemas.microsoft.com/office/drawing/2014/main" id="{8B797552-55B0-4BCB-BF52-E6643F178E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9076579-719D-4CC6-8084-DB859B38FA47}"/>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94908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B717E-B4D3-4B3D-9911-BC2F738D5FF0}"/>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3" name="Footer Placeholder 2">
            <a:extLst>
              <a:ext uri="{FF2B5EF4-FFF2-40B4-BE49-F238E27FC236}">
                <a16:creationId xmlns:a16="http://schemas.microsoft.com/office/drawing/2014/main" id="{A03BE6E1-8824-4C9A-88CB-D7F020774E5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C1FD3F-4448-47EB-AC99-8BF2BF540913}"/>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406547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B098-FBDA-41F5-AE26-A760A7AFB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AF31EF3-2F89-4701-B1EB-930C40758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D901431-35E1-4929-89CB-B593255BB3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514EE2-EB51-43F0-AD27-59CDFE26088E}"/>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6" name="Footer Placeholder 5">
            <a:extLst>
              <a:ext uri="{FF2B5EF4-FFF2-40B4-BE49-F238E27FC236}">
                <a16:creationId xmlns:a16="http://schemas.microsoft.com/office/drawing/2014/main" id="{D0DF4968-CA68-4427-A96D-0F32AB93F5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D25AF3-4BC1-4B9B-8818-D0B8A8FCDB36}"/>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644725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36467-A73B-4B8D-A5BD-3721F1ADA3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A2489BA-8291-486A-A491-50A5BCBEBC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02C2B3-93D3-4A86-9300-11DF756AE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EEECEC-5664-40A8-9267-F921E6614C1E}"/>
              </a:ext>
            </a:extLst>
          </p:cNvPr>
          <p:cNvSpPr>
            <a:spLocks noGrp="1"/>
          </p:cNvSpPr>
          <p:nvPr>
            <p:ph type="dt" sz="half" idx="10"/>
          </p:nvPr>
        </p:nvSpPr>
        <p:spPr/>
        <p:txBody>
          <a:bodyPr/>
          <a:lstStyle/>
          <a:p>
            <a:fld id="{AF5773C5-6E30-4255-9620-35B1136AB1D9}" type="datetimeFigureOut">
              <a:rPr lang="en-GB" smtClean="0"/>
              <a:t>18/1/22</a:t>
            </a:fld>
            <a:endParaRPr lang="en-GB"/>
          </a:p>
        </p:txBody>
      </p:sp>
      <p:sp>
        <p:nvSpPr>
          <p:cNvPr id="6" name="Footer Placeholder 5">
            <a:extLst>
              <a:ext uri="{FF2B5EF4-FFF2-40B4-BE49-F238E27FC236}">
                <a16:creationId xmlns:a16="http://schemas.microsoft.com/office/drawing/2014/main" id="{CD753D53-C622-4793-A59A-AAE300E3D7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C08C21-1648-4F77-9F78-B65A0DE912EF}"/>
              </a:ext>
            </a:extLst>
          </p:cNvPr>
          <p:cNvSpPr>
            <a:spLocks noGrp="1"/>
          </p:cNvSpPr>
          <p:nvPr>
            <p:ph type="sldNum" sz="quarter" idx="12"/>
          </p:nvPr>
        </p:nvSpPr>
        <p:spPr/>
        <p:txBody>
          <a:bodyPr/>
          <a:lstStyle/>
          <a:p>
            <a:fld id="{0E23CB0F-39EE-4AE7-BBE7-67DE7D1BBAA8}" type="slidenum">
              <a:rPr lang="en-GB" smtClean="0"/>
              <a:t>‹#›</a:t>
            </a:fld>
            <a:endParaRPr lang="en-GB"/>
          </a:p>
        </p:txBody>
      </p:sp>
    </p:spTree>
    <p:extLst>
      <p:ext uri="{BB962C8B-B14F-4D97-AF65-F5344CB8AC3E}">
        <p14:creationId xmlns:p14="http://schemas.microsoft.com/office/powerpoint/2010/main" val="3514863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DE9B86-9512-4448-9515-02CC3C39BE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7F4F72-CD00-44E7-A4AB-5F5351197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BE9D29-BC04-460D-A244-CC1EB9F00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773C5-6E30-4255-9620-35B1136AB1D9}" type="datetimeFigureOut">
              <a:rPr lang="en-GB" smtClean="0"/>
              <a:t>18/1/22</a:t>
            </a:fld>
            <a:endParaRPr lang="en-GB"/>
          </a:p>
        </p:txBody>
      </p:sp>
      <p:sp>
        <p:nvSpPr>
          <p:cNvPr id="5" name="Footer Placeholder 4">
            <a:extLst>
              <a:ext uri="{FF2B5EF4-FFF2-40B4-BE49-F238E27FC236}">
                <a16:creationId xmlns:a16="http://schemas.microsoft.com/office/drawing/2014/main" id="{0EB74D6E-ABAB-4453-85A5-4D37610D36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4AB28A-044D-4457-8FAB-C5A0D086A4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23CB0F-39EE-4AE7-BBE7-67DE7D1BBAA8}" type="slidenum">
              <a:rPr lang="en-GB" smtClean="0"/>
              <a:t>‹#›</a:t>
            </a:fld>
            <a:endParaRPr lang="en-GB"/>
          </a:p>
        </p:txBody>
      </p:sp>
    </p:spTree>
    <p:extLst>
      <p:ext uri="{BB962C8B-B14F-4D97-AF65-F5344CB8AC3E}">
        <p14:creationId xmlns:p14="http://schemas.microsoft.com/office/powerpoint/2010/main" val="1188951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hyperlink" Target="https://unsplash.com/photos/6N2mSJsKTtA"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https://wordpress.org/openverse/photos/46e8f35c-477b-4534-8426-d9ba0150a883" TargetMode="Externa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unsplash.com/photos/jbz-y3YXHp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unsplash.com/photos/a-lN07O_ZN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https://unsplash.com/photos/MX0erXb3Mms"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hyperlink" Target="https://unsplash.com/photos/Y_x747Yshlw"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hyperlink" Target="https://unsplash.com/photos/bo3SHP58C3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water, nature&#10;&#10;Description automatically generated">
            <a:extLst>
              <a:ext uri="{FF2B5EF4-FFF2-40B4-BE49-F238E27FC236}">
                <a16:creationId xmlns:a16="http://schemas.microsoft.com/office/drawing/2014/main" id="{B632FA7D-51D8-4459-A338-D7C266ED53A8}"/>
              </a:ext>
            </a:extLst>
          </p:cNvPr>
          <p:cNvPicPr>
            <a:picLocks noChangeAspect="1"/>
          </p:cNvPicPr>
          <p:nvPr/>
        </p:nvPicPr>
        <p:blipFill rotWithShape="1">
          <a:blip r:embed="rId2">
            <a:extLst>
              <a:ext uri="{28A0092B-C50C-407E-A947-70E740481C1C}">
                <a14:useLocalDpi xmlns:a14="http://schemas.microsoft.com/office/drawing/2010/main" val="0"/>
              </a:ext>
            </a:extLst>
          </a:blip>
          <a:srcRect b="18612"/>
          <a:stretch/>
        </p:blipFill>
        <p:spPr>
          <a:xfrm>
            <a:off x="0" y="242783"/>
            <a:ext cx="12192000" cy="6615217"/>
          </a:xfrm>
          <a:prstGeom prst="rect">
            <a:avLst/>
          </a:prstGeom>
        </p:spPr>
      </p:pic>
      <p:sp>
        <p:nvSpPr>
          <p:cNvPr id="10" name="Rectangle 9">
            <a:extLst>
              <a:ext uri="{FF2B5EF4-FFF2-40B4-BE49-F238E27FC236}">
                <a16:creationId xmlns:a16="http://schemas.microsoft.com/office/drawing/2014/main" id="{FFD0AB2D-E04F-4405-9781-C54C46F8895E}"/>
              </a:ext>
            </a:extLst>
          </p:cNvPr>
          <p:cNvSpPr/>
          <p:nvPr/>
        </p:nvSpPr>
        <p:spPr>
          <a:xfrm>
            <a:off x="0" y="0"/>
            <a:ext cx="12192000" cy="2226365"/>
          </a:xfrm>
          <a:prstGeom prst="rect">
            <a:avLst/>
          </a:prstGeom>
          <a:solidFill>
            <a:schemeClr val="accent5">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89C96790-6085-4FC0-8D13-6CB4E2C4AF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9271" y="242783"/>
            <a:ext cx="12616070" cy="1666394"/>
          </a:xfrm>
          <a:prstGeom prst="rect">
            <a:avLst/>
          </a:prstGeom>
        </p:spPr>
      </p:pic>
      <p:sp>
        <p:nvSpPr>
          <p:cNvPr id="6" name="TextBox 5">
            <a:extLst>
              <a:ext uri="{FF2B5EF4-FFF2-40B4-BE49-F238E27FC236}">
                <a16:creationId xmlns:a16="http://schemas.microsoft.com/office/drawing/2014/main" id="{90CE9671-10D8-4005-91A4-DAB0F4EB4589}"/>
              </a:ext>
            </a:extLst>
          </p:cNvPr>
          <p:cNvSpPr txBox="1"/>
          <p:nvPr/>
        </p:nvSpPr>
        <p:spPr>
          <a:xfrm>
            <a:off x="4077012" y="660479"/>
            <a:ext cx="4037976" cy="830997"/>
          </a:xfrm>
          <a:prstGeom prst="rect">
            <a:avLst/>
          </a:prstGeom>
          <a:noFill/>
          <a:effectLst>
            <a:outerShdw blurRad="50800" dist="38100" algn="l" rotWithShape="0">
              <a:prstClr val="black">
                <a:alpha val="40000"/>
              </a:prstClr>
            </a:outerShdw>
          </a:effectLst>
        </p:spPr>
        <p:txBody>
          <a:bodyPr wrap="square" rtlCol="0">
            <a:spAutoFit/>
          </a:bodyPr>
          <a:lstStyle/>
          <a:p>
            <a:r>
              <a:rPr lang="en-GB" sz="4800" dirty="0">
                <a:solidFill>
                  <a:schemeClr val="bg1"/>
                </a:solidFill>
              </a:rPr>
              <a:t>Pray for Greece</a:t>
            </a:r>
          </a:p>
        </p:txBody>
      </p:sp>
      <p:pic>
        <p:nvPicPr>
          <p:cNvPr id="11" name="Picture 10" descr="A picture containing drawing&#10;&#10;Description automatically generated">
            <a:extLst>
              <a:ext uri="{FF2B5EF4-FFF2-40B4-BE49-F238E27FC236}">
                <a16:creationId xmlns:a16="http://schemas.microsoft.com/office/drawing/2014/main" id="{313ADB63-6B4D-4DA1-B4D3-D7322C394A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13495"/>
            <a:ext cx="2199985" cy="924967"/>
          </a:xfrm>
          <a:prstGeom prst="rect">
            <a:avLst/>
          </a:prstGeom>
        </p:spPr>
      </p:pic>
      <p:sp>
        <p:nvSpPr>
          <p:cNvPr id="4" name="TextBox 3">
            <a:extLst>
              <a:ext uri="{FF2B5EF4-FFF2-40B4-BE49-F238E27FC236}">
                <a16:creationId xmlns:a16="http://schemas.microsoft.com/office/drawing/2014/main" id="{DCF9E524-F980-4C68-86D4-4793E49822A4}"/>
              </a:ext>
            </a:extLst>
          </p:cNvPr>
          <p:cNvSpPr txBox="1"/>
          <p:nvPr/>
        </p:nvSpPr>
        <p:spPr>
          <a:xfrm>
            <a:off x="0" y="6581001"/>
            <a:ext cx="2465408" cy="276999"/>
          </a:xfrm>
          <a:prstGeom prst="rect">
            <a:avLst/>
          </a:prstGeom>
          <a:noFill/>
        </p:spPr>
        <p:txBody>
          <a:bodyPr wrap="square" rtlCol="0">
            <a:spAutoFit/>
          </a:bodyPr>
          <a:lstStyle/>
          <a:p>
            <a:r>
              <a:rPr lang="en-GB" sz="1200" dirty="0">
                <a:solidFill>
                  <a:schemeClr val="bg1"/>
                </a:solidFill>
              </a:rPr>
              <a:t>Photo credit </a:t>
            </a:r>
            <a:r>
              <a:rPr lang="en-GB" sz="1200" dirty="0">
                <a:solidFill>
                  <a:schemeClr val="bg1"/>
                </a:solidFill>
                <a:hlinkClick r:id="rId5">
                  <a:extLst>
                    <a:ext uri="{A12FA001-AC4F-418D-AE19-62706E023703}">
                      <ahyp:hlinkClr xmlns:ahyp="http://schemas.microsoft.com/office/drawing/2018/hyperlinkcolor" val="tx"/>
                    </a:ext>
                  </a:extLst>
                </a:hlinkClick>
              </a:rPr>
              <a:t>James Ting</a:t>
            </a:r>
            <a:endParaRPr lang="en-GB" sz="1200" dirty="0">
              <a:solidFill>
                <a:schemeClr val="bg1"/>
              </a:solidFill>
            </a:endParaRPr>
          </a:p>
        </p:txBody>
      </p:sp>
    </p:spTree>
    <p:extLst>
      <p:ext uri="{BB962C8B-B14F-4D97-AF65-F5344CB8AC3E}">
        <p14:creationId xmlns:p14="http://schemas.microsoft.com/office/powerpoint/2010/main" val="101355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7EB5053-05E4-4392-AF0C-F5E03917FEF0}"/>
              </a:ext>
            </a:extLst>
          </p:cNvPr>
          <p:cNvSpPr/>
          <p:nvPr/>
        </p:nvSpPr>
        <p:spPr>
          <a:xfrm>
            <a:off x="0" y="0"/>
            <a:ext cx="12192000" cy="6858000"/>
          </a:xfrm>
          <a:prstGeom prst="rect">
            <a:avLst/>
          </a:prstGeom>
          <a:solidFill>
            <a:schemeClr val="accent5">
              <a:lumMod val="5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E527D5E-FE34-4DA8-865F-8C2D3A8D3E59}"/>
              </a:ext>
            </a:extLst>
          </p:cNvPr>
          <p:cNvSpPr txBox="1"/>
          <p:nvPr/>
        </p:nvSpPr>
        <p:spPr>
          <a:xfrm>
            <a:off x="4009608" y="2137805"/>
            <a:ext cx="4172784" cy="523220"/>
          </a:xfrm>
          <a:prstGeom prst="rect">
            <a:avLst/>
          </a:prstGeom>
          <a:noFill/>
          <a:effectLst/>
        </p:spPr>
        <p:txBody>
          <a:bodyPr wrap="square" rtlCol="0">
            <a:spAutoFit/>
          </a:bodyPr>
          <a:lstStyle/>
          <a:p>
            <a:r>
              <a:rPr lang="en-GB" sz="2800" b="1" dirty="0">
                <a:solidFill>
                  <a:schemeClr val="bg1"/>
                </a:solidFill>
              </a:rPr>
              <a:t>Thank you for your prayers</a:t>
            </a:r>
          </a:p>
        </p:txBody>
      </p:sp>
      <p:sp>
        <p:nvSpPr>
          <p:cNvPr id="16" name="TextBox 15">
            <a:extLst>
              <a:ext uri="{FF2B5EF4-FFF2-40B4-BE49-F238E27FC236}">
                <a16:creationId xmlns:a16="http://schemas.microsoft.com/office/drawing/2014/main" id="{A91E1BDC-DFD4-45C8-B77B-0A8FCE690909}"/>
              </a:ext>
            </a:extLst>
          </p:cNvPr>
          <p:cNvSpPr txBox="1"/>
          <p:nvPr/>
        </p:nvSpPr>
        <p:spPr>
          <a:xfrm>
            <a:off x="2491409" y="3031460"/>
            <a:ext cx="7368208" cy="1815882"/>
          </a:xfrm>
          <a:prstGeom prst="rect">
            <a:avLst/>
          </a:prstGeom>
          <a:noFill/>
          <a:effectLst/>
        </p:spPr>
        <p:txBody>
          <a:bodyPr wrap="square" rtlCol="0">
            <a:spAutoFit/>
          </a:bodyPr>
          <a:lstStyle/>
          <a:p>
            <a:pPr algn="ctr"/>
            <a:r>
              <a:rPr lang="en-GB" sz="2800" dirty="0">
                <a:solidFill>
                  <a:schemeClr val="bg1"/>
                </a:solidFill>
              </a:rPr>
              <a:t>For more information, prayer resources, or if you are interested in serving, please visit sim.co.uk</a:t>
            </a:r>
          </a:p>
          <a:p>
            <a:pPr algn="ctr"/>
            <a:endParaRPr lang="en-GB" sz="2800" dirty="0">
              <a:solidFill>
                <a:schemeClr val="bg1"/>
              </a:solidFill>
            </a:endParaRPr>
          </a:p>
          <a:p>
            <a:pPr algn="ctr"/>
            <a:r>
              <a:rPr lang="en-GB" sz="2800" dirty="0">
                <a:solidFill>
                  <a:schemeClr val="bg1"/>
                </a:solidFill>
              </a:rPr>
              <a:t>With thanks to Al MacInnes for content </a:t>
            </a:r>
          </a:p>
        </p:txBody>
      </p:sp>
      <p:pic>
        <p:nvPicPr>
          <p:cNvPr id="7" name="Picture 6" descr="A picture containing drawing&#10;&#10;Description automatically generated">
            <a:extLst>
              <a:ext uri="{FF2B5EF4-FFF2-40B4-BE49-F238E27FC236}">
                <a16:creationId xmlns:a16="http://schemas.microsoft.com/office/drawing/2014/main" id="{570BD16E-4328-410A-9B3C-D0149C7ED1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74725" y="5568897"/>
            <a:ext cx="2842549" cy="1195128"/>
          </a:xfrm>
          <a:prstGeom prst="rect">
            <a:avLst/>
          </a:prstGeom>
        </p:spPr>
      </p:pic>
    </p:spTree>
    <p:extLst>
      <p:ext uri="{BB962C8B-B14F-4D97-AF65-F5344CB8AC3E}">
        <p14:creationId xmlns:p14="http://schemas.microsoft.com/office/powerpoint/2010/main" val="181699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chemeClr val="accent5">
              <a:lumMod val="50000"/>
            </a:schemeClr>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730343" y="474594"/>
            <a:ext cx="8641738" cy="877163"/>
          </a:xfrm>
          <a:prstGeom prst="rect">
            <a:avLst/>
          </a:prstGeom>
          <a:noFill/>
        </p:spPr>
        <p:txBody>
          <a:bodyPr wrap="square" rtlCol="0">
            <a:spAutoFit/>
          </a:bodyPr>
          <a:lstStyle/>
          <a:p>
            <a:pPr algn="ctr"/>
            <a:r>
              <a:rPr lang="en-GB" sz="5100" dirty="0">
                <a:solidFill>
                  <a:schemeClr val="bg1"/>
                </a:solidFill>
              </a:rPr>
              <a:t>Cultural context</a:t>
            </a:r>
          </a:p>
        </p:txBody>
      </p:sp>
      <p:sp>
        <p:nvSpPr>
          <p:cNvPr id="12" name="TextBox 11">
            <a:extLst>
              <a:ext uri="{FF2B5EF4-FFF2-40B4-BE49-F238E27FC236}">
                <a16:creationId xmlns:a16="http://schemas.microsoft.com/office/drawing/2014/main" id="{60E07E34-7010-4E47-B5A6-89DDACF156B1}"/>
              </a:ext>
            </a:extLst>
          </p:cNvPr>
          <p:cNvSpPr txBox="1"/>
          <p:nvPr/>
        </p:nvSpPr>
        <p:spPr>
          <a:xfrm>
            <a:off x="6051212" y="2597754"/>
            <a:ext cx="5896188" cy="3785652"/>
          </a:xfrm>
          <a:prstGeom prst="rect">
            <a:avLst/>
          </a:prstGeom>
          <a:noFill/>
        </p:spPr>
        <p:txBody>
          <a:bodyPr wrap="square" rtlCol="0">
            <a:spAutoFit/>
          </a:bodyPr>
          <a:lstStyle/>
          <a:p>
            <a:r>
              <a:rPr lang="en-GB" sz="2000" b="1" dirty="0">
                <a:effectLst/>
                <a:ea typeface="Calibri" panose="020F0502020204030204" pitchFamily="34" charset="0"/>
              </a:rPr>
              <a:t>Outwardly, Christianity is everywhere</a:t>
            </a:r>
            <a:r>
              <a:rPr lang="en-GB" sz="2000" dirty="0">
                <a:effectLst/>
                <a:ea typeface="Calibri" panose="020F0502020204030204" pitchFamily="34" charset="0"/>
              </a:rPr>
              <a:t>: from impressive, well-resourced churches and priests paid by the state; to roadside shrines, religious icons in shops (even some very modern ones) and public holidays with large crib scenes in many squares at Christmas - all bearing witness to the enduring idea of Greece as a 'Christian country'. </a:t>
            </a:r>
          </a:p>
          <a:p>
            <a:r>
              <a:rPr lang="en-GB" sz="2000" dirty="0">
                <a:effectLst/>
                <a:ea typeface="Calibri" panose="020F0502020204030204" pitchFamily="34" charset="0"/>
              </a:rPr>
              <a:t> </a:t>
            </a:r>
          </a:p>
          <a:p>
            <a:r>
              <a:rPr lang="en-GB" sz="2000" b="1" dirty="0">
                <a:effectLst/>
                <a:ea typeface="Calibri" panose="020F0502020204030204" pitchFamily="34" charset="0"/>
              </a:rPr>
              <a:t>But in reality</a:t>
            </a:r>
            <a:r>
              <a:rPr lang="en-GB" sz="2000" dirty="0">
                <a:effectLst/>
                <a:ea typeface="Calibri" panose="020F0502020204030204" pitchFamily="34" charset="0"/>
              </a:rPr>
              <a:t>, there is a deep complacency which has led to a powerful inoculating effect that makes it impossible for many to accept the good news when it’s truly encountered.</a:t>
            </a:r>
            <a:endParaRPr lang="en-GB" sz="2000" dirty="0">
              <a:effectLst/>
              <a:latin typeface="Calibri" panose="020F0502020204030204" pitchFamily="34" charset="0"/>
              <a:ea typeface="Calibri" panose="020F0502020204030204" pitchFamily="34" charset="0"/>
            </a:endParaRP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pic>
        <p:nvPicPr>
          <p:cNvPr id="3" name="Picture 2" descr="A picture containing stone, old, painting, dirty&#10;&#10;Description automatically generated">
            <a:extLst>
              <a:ext uri="{FF2B5EF4-FFF2-40B4-BE49-F238E27FC236}">
                <a16:creationId xmlns:a16="http://schemas.microsoft.com/office/drawing/2014/main" id="{EFB271C3-F8A7-4B78-8A5C-CE3BA41E7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28" y="2710012"/>
            <a:ext cx="4946267" cy="3709700"/>
          </a:xfrm>
          <a:prstGeom prst="rect">
            <a:avLst/>
          </a:prstGeom>
        </p:spPr>
      </p:pic>
      <p:sp>
        <p:nvSpPr>
          <p:cNvPr id="4" name="TextBox 3">
            <a:extLst>
              <a:ext uri="{FF2B5EF4-FFF2-40B4-BE49-F238E27FC236}">
                <a16:creationId xmlns:a16="http://schemas.microsoft.com/office/drawing/2014/main" id="{8EA1C407-88F2-4E24-965C-C7A4DF4EC8AA}"/>
              </a:ext>
            </a:extLst>
          </p:cNvPr>
          <p:cNvSpPr txBox="1"/>
          <p:nvPr/>
        </p:nvSpPr>
        <p:spPr>
          <a:xfrm>
            <a:off x="613458" y="6419712"/>
            <a:ext cx="2037144" cy="276999"/>
          </a:xfrm>
          <a:prstGeom prst="rect">
            <a:avLst/>
          </a:prstGeom>
          <a:noFill/>
        </p:spPr>
        <p:txBody>
          <a:bodyPr wrap="square" rtlCol="0">
            <a:spAutoFit/>
          </a:bodyPr>
          <a:lstStyle/>
          <a:p>
            <a:r>
              <a:rPr lang="en-GB" sz="1200" dirty="0"/>
              <a:t>Photo credit MacInnes family</a:t>
            </a:r>
          </a:p>
        </p:txBody>
      </p:sp>
    </p:spTree>
    <p:extLst>
      <p:ext uri="{BB962C8B-B14F-4D97-AF65-F5344CB8AC3E}">
        <p14:creationId xmlns:p14="http://schemas.microsoft.com/office/powerpoint/2010/main" val="25552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chemeClr val="accent5">
              <a:lumMod val="50000"/>
            </a:schemeClr>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730343" y="474594"/>
            <a:ext cx="8641738" cy="877163"/>
          </a:xfrm>
          <a:prstGeom prst="rect">
            <a:avLst/>
          </a:prstGeom>
          <a:noFill/>
        </p:spPr>
        <p:txBody>
          <a:bodyPr wrap="square" rtlCol="0">
            <a:spAutoFit/>
          </a:bodyPr>
          <a:lstStyle/>
          <a:p>
            <a:pPr algn="ctr"/>
            <a:r>
              <a:rPr lang="en-GB" sz="5100" dirty="0">
                <a:solidFill>
                  <a:schemeClr val="bg1"/>
                </a:solidFill>
              </a:rPr>
              <a:t>Theological context</a:t>
            </a:r>
          </a:p>
        </p:txBody>
      </p:sp>
      <p:sp>
        <p:nvSpPr>
          <p:cNvPr id="12" name="TextBox 11">
            <a:extLst>
              <a:ext uri="{FF2B5EF4-FFF2-40B4-BE49-F238E27FC236}">
                <a16:creationId xmlns:a16="http://schemas.microsoft.com/office/drawing/2014/main" id="{60E07E34-7010-4E47-B5A6-89DDACF156B1}"/>
              </a:ext>
            </a:extLst>
          </p:cNvPr>
          <p:cNvSpPr txBox="1"/>
          <p:nvPr/>
        </p:nvSpPr>
        <p:spPr>
          <a:xfrm>
            <a:off x="5935465" y="3203915"/>
            <a:ext cx="5896188" cy="2554545"/>
          </a:xfrm>
          <a:prstGeom prst="rect">
            <a:avLst/>
          </a:prstGeom>
          <a:noFill/>
        </p:spPr>
        <p:txBody>
          <a:bodyPr wrap="square" rtlCol="0">
            <a:spAutoFit/>
          </a:bodyPr>
          <a:lstStyle/>
          <a:p>
            <a:r>
              <a:rPr lang="en-GB" sz="2000" dirty="0">
                <a:effectLst/>
                <a:ea typeface="Calibri" panose="020F0502020204030204" pitchFamily="34" charset="0"/>
              </a:rPr>
              <a:t>Theologically, the nuances of Greek Orthodoxy remain a mystery to many, including ordinary Greek evangelicals who’ve grown up in the evangelical church. </a:t>
            </a:r>
          </a:p>
          <a:p>
            <a:r>
              <a:rPr lang="en-GB" sz="2000" dirty="0">
                <a:effectLst/>
                <a:ea typeface="Calibri" panose="020F0502020204030204" pitchFamily="34" charset="0"/>
              </a:rPr>
              <a:t> </a:t>
            </a:r>
          </a:p>
          <a:p>
            <a:r>
              <a:rPr lang="en-GB" sz="2000" dirty="0">
                <a:effectLst/>
                <a:ea typeface="Calibri" panose="020F0502020204030204" pitchFamily="34" charset="0"/>
              </a:rPr>
              <a:t>Worldwide, evangelicals are more familiar with Roman Catholicism, yet that church split from the East almost 1,000 years ago, so there are important differences.</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pic>
        <p:nvPicPr>
          <p:cNvPr id="3" name="Picture 2">
            <a:extLst>
              <a:ext uri="{FF2B5EF4-FFF2-40B4-BE49-F238E27FC236}">
                <a16:creationId xmlns:a16="http://schemas.microsoft.com/office/drawing/2014/main" id="{2CC89E7C-7879-4C4C-8177-DBC60F6FC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47" y="2663720"/>
            <a:ext cx="5473781" cy="3634933"/>
          </a:xfrm>
          <a:prstGeom prst="rect">
            <a:avLst/>
          </a:prstGeom>
        </p:spPr>
      </p:pic>
      <p:sp>
        <p:nvSpPr>
          <p:cNvPr id="4" name="TextBox 3">
            <a:extLst>
              <a:ext uri="{FF2B5EF4-FFF2-40B4-BE49-F238E27FC236}">
                <a16:creationId xmlns:a16="http://schemas.microsoft.com/office/drawing/2014/main" id="{C0595BCE-62B0-4E9A-A39F-CCE074BEF0DB}"/>
              </a:ext>
            </a:extLst>
          </p:cNvPr>
          <p:cNvSpPr txBox="1"/>
          <p:nvPr/>
        </p:nvSpPr>
        <p:spPr>
          <a:xfrm>
            <a:off x="360347" y="6298653"/>
            <a:ext cx="2162934" cy="276999"/>
          </a:xfrm>
          <a:prstGeom prst="rect">
            <a:avLst/>
          </a:prstGeom>
          <a:noFill/>
        </p:spPr>
        <p:txBody>
          <a:bodyPr wrap="square" rtlCol="0">
            <a:spAutoFit/>
          </a:bodyPr>
          <a:lstStyle/>
          <a:p>
            <a:r>
              <a:rPr lang="en-GB" sz="1200" dirty="0"/>
              <a:t>Photo credit </a:t>
            </a:r>
            <a:r>
              <a:rPr lang="en-GB" sz="1200" dirty="0">
                <a:hlinkClick r:id="rId5">
                  <a:extLst>
                    <a:ext uri="{A12FA001-AC4F-418D-AE19-62706E023703}">
                      <ahyp:hlinkClr xmlns:ahyp="http://schemas.microsoft.com/office/drawing/2018/hyperlinkcolor" val="tx"/>
                    </a:ext>
                  </a:extLst>
                </a:hlinkClick>
              </a:rPr>
              <a:t>Fusion of horizons</a:t>
            </a:r>
            <a:endParaRPr lang="en-GB" sz="1200" dirty="0"/>
          </a:p>
        </p:txBody>
      </p:sp>
    </p:spTree>
    <p:extLst>
      <p:ext uri="{BB962C8B-B14F-4D97-AF65-F5344CB8AC3E}">
        <p14:creationId xmlns:p14="http://schemas.microsoft.com/office/powerpoint/2010/main" val="167050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089432-F0A4-4DBB-9F33-D8A3A055C991}"/>
              </a:ext>
            </a:extLst>
          </p:cNvPr>
          <p:cNvSpPr/>
          <p:nvPr/>
        </p:nvSpPr>
        <p:spPr>
          <a:xfrm>
            <a:off x="6096000" y="2"/>
            <a:ext cx="6096000" cy="685799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F8F0F14F-FE73-40A4-B157-C7D8F3ABB1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19941" y="6061021"/>
            <a:ext cx="1672059" cy="703004"/>
          </a:xfrm>
          <a:prstGeom prst="rect">
            <a:avLst/>
          </a:prstGeom>
        </p:spPr>
      </p:pic>
      <p:sp>
        <p:nvSpPr>
          <p:cNvPr id="8" name="TextBox 7">
            <a:extLst>
              <a:ext uri="{FF2B5EF4-FFF2-40B4-BE49-F238E27FC236}">
                <a16:creationId xmlns:a16="http://schemas.microsoft.com/office/drawing/2014/main" id="{4D5F8F4E-6F26-4101-9F76-92615EB9FCAD}"/>
              </a:ext>
            </a:extLst>
          </p:cNvPr>
          <p:cNvSpPr txBox="1"/>
          <p:nvPr/>
        </p:nvSpPr>
        <p:spPr>
          <a:xfrm>
            <a:off x="6521926" y="1959367"/>
            <a:ext cx="5244147" cy="2939266"/>
          </a:xfrm>
          <a:prstGeom prst="rect">
            <a:avLst/>
          </a:prstGeom>
          <a:noFill/>
        </p:spPr>
        <p:txBody>
          <a:bodyPr wrap="square" rtlCol="0">
            <a:spAutoFit/>
          </a:bodyPr>
          <a:lstStyle/>
          <a:p>
            <a:pPr>
              <a:spcBef>
                <a:spcPts val="600"/>
              </a:spcBef>
              <a:spcAft>
                <a:spcPts val="600"/>
              </a:spcAft>
            </a:pPr>
            <a:r>
              <a:rPr lang="en-GB" sz="2000" b="1" dirty="0">
                <a:solidFill>
                  <a:schemeClr val="bg1"/>
                </a:solidFill>
              </a:rPr>
              <a:t>GIVE THANKS FOR…</a:t>
            </a:r>
          </a:p>
          <a:p>
            <a:r>
              <a:rPr lang="en-GB" sz="2000" dirty="0">
                <a:solidFill>
                  <a:schemeClr val="bg1"/>
                </a:solidFill>
                <a:effectLst/>
                <a:ea typeface="Calibri" panose="020F0502020204030204" pitchFamily="34" charset="0"/>
              </a:rPr>
              <a:t>the </a:t>
            </a:r>
            <a:r>
              <a:rPr lang="en-GB" sz="2000" b="1" dirty="0">
                <a:solidFill>
                  <a:schemeClr val="bg1"/>
                </a:solidFill>
                <a:effectLst/>
                <a:ea typeface="Calibri" panose="020F0502020204030204" pitchFamily="34" charset="0"/>
              </a:rPr>
              <a:t>growth in church planting </a:t>
            </a:r>
            <a:r>
              <a:rPr lang="en-GB" sz="2000" dirty="0">
                <a:solidFill>
                  <a:schemeClr val="bg1"/>
                </a:solidFill>
                <a:effectLst/>
                <a:ea typeface="Calibri" panose="020F0502020204030204" pitchFamily="34" charset="0"/>
              </a:rPr>
              <a:t>among the evangelical churches of Greece in the last decade and </a:t>
            </a:r>
            <a:r>
              <a:rPr lang="en-GB" sz="2000" u="sng" dirty="0">
                <a:solidFill>
                  <a:schemeClr val="bg1"/>
                </a:solidFill>
                <a:effectLst/>
                <a:ea typeface="Calibri" panose="020F0502020204030204" pitchFamily="34" charset="0"/>
              </a:rPr>
              <a:t>pray</a:t>
            </a:r>
            <a:r>
              <a:rPr lang="en-GB" sz="2000" dirty="0">
                <a:solidFill>
                  <a:schemeClr val="bg1"/>
                </a:solidFill>
                <a:effectLst/>
                <a:ea typeface="Calibri" panose="020F0502020204030204" pitchFamily="34" charset="0"/>
              </a:rPr>
              <a:t> this would continue, not just in Athens but across the mainland and the islands.</a:t>
            </a:r>
          </a:p>
          <a:p>
            <a:endParaRPr lang="en-GB" sz="2000" dirty="0">
              <a:solidFill>
                <a:schemeClr val="bg1"/>
              </a:solidFill>
              <a:effectLst/>
              <a:ea typeface="Calibri" panose="020F0502020204030204" pitchFamily="34" charset="0"/>
            </a:endParaRPr>
          </a:p>
          <a:p>
            <a:r>
              <a:rPr lang="en-GB" sz="2000" dirty="0">
                <a:solidFill>
                  <a:schemeClr val="bg1"/>
                </a:solidFill>
                <a:effectLst/>
                <a:ea typeface="Calibri" panose="020F0502020204030204" pitchFamily="34" charset="0"/>
              </a:rPr>
              <a:t>the </a:t>
            </a:r>
            <a:r>
              <a:rPr lang="en-GB" sz="2000" b="1" dirty="0">
                <a:solidFill>
                  <a:schemeClr val="bg1"/>
                </a:solidFill>
                <a:effectLst/>
                <a:ea typeface="Calibri" panose="020F0502020204030204" pitchFamily="34" charset="0"/>
              </a:rPr>
              <a:t>ministry of the Greek Bible College </a:t>
            </a:r>
            <a:r>
              <a:rPr lang="en-GB" sz="2000" dirty="0">
                <a:solidFill>
                  <a:schemeClr val="bg1"/>
                </a:solidFill>
                <a:effectLst/>
                <a:ea typeface="Calibri" panose="020F0502020204030204" pitchFamily="34" charset="0"/>
              </a:rPr>
              <a:t>outside Athens where many evangelical church and ministry leaders are trained.</a:t>
            </a:r>
          </a:p>
        </p:txBody>
      </p:sp>
      <p:pic>
        <p:nvPicPr>
          <p:cNvPr id="3" name="Picture 2" descr="A person wearing a mask&#10;&#10;Description automatically generated with low confidence">
            <a:extLst>
              <a:ext uri="{FF2B5EF4-FFF2-40B4-BE49-F238E27FC236}">
                <a16:creationId xmlns:a16="http://schemas.microsoft.com/office/drawing/2014/main" id="{8215F143-83AB-4836-90EA-B5B56D6F2721}"/>
              </a:ext>
            </a:extLst>
          </p:cNvPr>
          <p:cNvPicPr>
            <a:picLocks noChangeAspect="1"/>
          </p:cNvPicPr>
          <p:nvPr/>
        </p:nvPicPr>
        <p:blipFill rotWithShape="1">
          <a:blip r:embed="rId3">
            <a:extLst>
              <a:ext uri="{28A0092B-C50C-407E-A947-70E740481C1C}">
                <a14:useLocalDpi xmlns:a14="http://schemas.microsoft.com/office/drawing/2010/main" val="0"/>
              </a:ext>
            </a:extLst>
          </a:blip>
          <a:srcRect t="14771" b="856"/>
          <a:stretch/>
        </p:blipFill>
        <p:spPr>
          <a:xfrm>
            <a:off x="0" y="1"/>
            <a:ext cx="6095999" cy="6858000"/>
          </a:xfrm>
          <a:prstGeom prst="rect">
            <a:avLst/>
          </a:prstGeom>
        </p:spPr>
      </p:pic>
      <p:sp>
        <p:nvSpPr>
          <p:cNvPr id="4" name="TextBox 3">
            <a:extLst>
              <a:ext uri="{FF2B5EF4-FFF2-40B4-BE49-F238E27FC236}">
                <a16:creationId xmlns:a16="http://schemas.microsoft.com/office/drawing/2014/main" id="{337E3FDC-75EE-47A0-8FF7-D26FB5581C2D}"/>
              </a:ext>
            </a:extLst>
          </p:cNvPr>
          <p:cNvSpPr txBox="1"/>
          <p:nvPr/>
        </p:nvSpPr>
        <p:spPr>
          <a:xfrm>
            <a:off x="4409954" y="6565310"/>
            <a:ext cx="1794076" cy="276999"/>
          </a:xfrm>
          <a:prstGeom prst="rect">
            <a:avLst/>
          </a:prstGeom>
          <a:noFill/>
        </p:spPr>
        <p:txBody>
          <a:bodyPr wrap="square" rtlCol="0">
            <a:spAutoFit/>
          </a:bodyPr>
          <a:lstStyle/>
          <a:p>
            <a:r>
              <a:rPr lang="en-GB" sz="1200" dirty="0">
                <a:solidFill>
                  <a:schemeClr val="bg1"/>
                </a:solidFill>
              </a:rPr>
              <a:t>Photo credit </a:t>
            </a:r>
            <a:r>
              <a:rPr lang="en-GB" sz="1200" dirty="0">
                <a:solidFill>
                  <a:schemeClr val="bg1"/>
                </a:solidFill>
                <a:hlinkClick r:id="rId4">
                  <a:extLst>
                    <a:ext uri="{A12FA001-AC4F-418D-AE19-62706E023703}">
                      <ahyp:hlinkClr xmlns:ahyp="http://schemas.microsoft.com/office/drawing/2018/hyperlinkcolor" val="tx"/>
                    </a:ext>
                  </a:extLst>
                </a:hlinkClick>
              </a:rPr>
              <a:t>Phil </a:t>
            </a:r>
            <a:r>
              <a:rPr lang="en-GB" sz="1200" dirty="0" err="1">
                <a:solidFill>
                  <a:schemeClr val="bg1"/>
                </a:solidFill>
                <a:hlinkClick r:id="rId4">
                  <a:extLst>
                    <a:ext uri="{A12FA001-AC4F-418D-AE19-62706E023703}">
                      <ahyp:hlinkClr xmlns:ahyp="http://schemas.microsoft.com/office/drawing/2018/hyperlinkcolor" val="tx"/>
                    </a:ext>
                  </a:extLst>
                </a:hlinkClick>
              </a:rPr>
              <a:t>Aicken</a:t>
            </a:r>
            <a:endParaRPr lang="en-GB" sz="1200" dirty="0">
              <a:solidFill>
                <a:schemeClr val="bg1"/>
              </a:solidFill>
            </a:endParaRPr>
          </a:p>
        </p:txBody>
      </p:sp>
    </p:spTree>
    <p:extLst>
      <p:ext uri="{BB962C8B-B14F-4D97-AF65-F5344CB8AC3E}">
        <p14:creationId xmlns:p14="http://schemas.microsoft.com/office/powerpoint/2010/main" val="403501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089432-F0A4-4DBB-9F33-D8A3A055C991}"/>
              </a:ext>
            </a:extLst>
          </p:cNvPr>
          <p:cNvSpPr/>
          <p:nvPr/>
        </p:nvSpPr>
        <p:spPr>
          <a:xfrm>
            <a:off x="6096000" y="2"/>
            <a:ext cx="6096000" cy="685799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F8F0F14F-FE73-40A4-B157-C7D8F3ABB1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19941" y="6061021"/>
            <a:ext cx="1672059" cy="703004"/>
          </a:xfrm>
          <a:prstGeom prst="rect">
            <a:avLst/>
          </a:prstGeom>
        </p:spPr>
      </p:pic>
      <p:sp>
        <p:nvSpPr>
          <p:cNvPr id="9" name="TextBox 8">
            <a:extLst>
              <a:ext uri="{FF2B5EF4-FFF2-40B4-BE49-F238E27FC236}">
                <a16:creationId xmlns:a16="http://schemas.microsoft.com/office/drawing/2014/main" id="{2F03D487-9E5C-46B7-86DB-24702717B5FC}"/>
              </a:ext>
            </a:extLst>
          </p:cNvPr>
          <p:cNvSpPr txBox="1"/>
          <p:nvPr/>
        </p:nvSpPr>
        <p:spPr>
          <a:xfrm>
            <a:off x="6694780" y="1959367"/>
            <a:ext cx="5199381" cy="2939266"/>
          </a:xfrm>
          <a:prstGeom prst="rect">
            <a:avLst/>
          </a:prstGeom>
          <a:noFill/>
        </p:spPr>
        <p:txBody>
          <a:bodyPr wrap="square" rtlCol="0">
            <a:spAutoFit/>
          </a:bodyPr>
          <a:lstStyle/>
          <a:p>
            <a:pPr>
              <a:spcBef>
                <a:spcPts val="600"/>
              </a:spcBef>
              <a:spcAft>
                <a:spcPts val="600"/>
              </a:spcAft>
            </a:pPr>
            <a:r>
              <a:rPr lang="en-GB" sz="2000" b="1" dirty="0">
                <a:solidFill>
                  <a:schemeClr val="bg1"/>
                </a:solidFill>
              </a:rPr>
              <a:t>PLEASE PRAY FOR…</a:t>
            </a:r>
          </a:p>
          <a:p>
            <a:r>
              <a:rPr lang="en-GB" sz="2000" b="1" dirty="0">
                <a:solidFill>
                  <a:schemeClr val="bg1"/>
                </a:solidFill>
                <a:effectLst/>
                <a:ea typeface="Calibri" panose="020F0502020204030204" pitchFamily="34" charset="0"/>
              </a:rPr>
              <a:t>growth in quality scholarship </a:t>
            </a:r>
            <a:r>
              <a:rPr lang="en-GB" sz="2000" dirty="0">
                <a:solidFill>
                  <a:schemeClr val="bg1"/>
                </a:solidFill>
                <a:effectLst/>
                <a:ea typeface="Calibri" panose="020F0502020204030204" pitchFamily="34" charset="0"/>
              </a:rPr>
              <a:t>focusing on the distinctives of Greek Orthodoxy and for wisdom in applying these insights to reaching people who follow these traditions.</a:t>
            </a:r>
          </a:p>
          <a:p>
            <a:endParaRPr lang="en-GB" sz="2000" dirty="0">
              <a:solidFill>
                <a:schemeClr val="bg1"/>
              </a:solidFill>
              <a:effectLst/>
              <a:ea typeface="Calibri" panose="020F0502020204030204" pitchFamily="34" charset="0"/>
            </a:endParaRPr>
          </a:p>
          <a:p>
            <a:r>
              <a:rPr lang="en-GB" sz="2000" b="1" dirty="0">
                <a:solidFill>
                  <a:schemeClr val="bg1"/>
                </a:solidFill>
                <a:effectLst/>
                <a:ea typeface="Calibri" panose="020F0502020204030204" pitchFamily="34" charset="0"/>
              </a:rPr>
              <a:t>ordinary evangelicals to be better equipped </a:t>
            </a:r>
            <a:r>
              <a:rPr lang="en-GB" sz="2000" dirty="0">
                <a:solidFill>
                  <a:schemeClr val="bg1"/>
                </a:solidFill>
                <a:effectLst/>
                <a:ea typeface="Calibri" panose="020F0502020204030204" pitchFamily="34" charset="0"/>
              </a:rPr>
              <a:t>to reach their friends, neighbours and families for Christ.</a:t>
            </a:r>
          </a:p>
        </p:txBody>
      </p:sp>
      <p:pic>
        <p:nvPicPr>
          <p:cNvPr id="5" name="Picture 4">
            <a:extLst>
              <a:ext uri="{FF2B5EF4-FFF2-40B4-BE49-F238E27FC236}">
                <a16:creationId xmlns:a16="http://schemas.microsoft.com/office/drawing/2014/main" id="{DC3DD881-0416-474B-8996-AC0BA174B58D}"/>
              </a:ext>
            </a:extLst>
          </p:cNvPr>
          <p:cNvPicPr>
            <a:picLocks noChangeAspect="1"/>
          </p:cNvPicPr>
          <p:nvPr/>
        </p:nvPicPr>
        <p:blipFill rotWithShape="1">
          <a:blip r:embed="rId3">
            <a:extLst>
              <a:ext uri="{28A0092B-C50C-407E-A947-70E740481C1C}">
                <a14:useLocalDpi xmlns:a14="http://schemas.microsoft.com/office/drawing/2010/main" val="0"/>
              </a:ext>
            </a:extLst>
          </a:blip>
          <a:srcRect t="10297" b="5329"/>
          <a:stretch/>
        </p:blipFill>
        <p:spPr>
          <a:xfrm>
            <a:off x="0" y="-1"/>
            <a:ext cx="6096000" cy="6857999"/>
          </a:xfrm>
          <a:prstGeom prst="rect">
            <a:avLst/>
          </a:prstGeom>
        </p:spPr>
      </p:pic>
      <p:sp>
        <p:nvSpPr>
          <p:cNvPr id="8" name="TextBox 7">
            <a:extLst>
              <a:ext uri="{FF2B5EF4-FFF2-40B4-BE49-F238E27FC236}">
                <a16:creationId xmlns:a16="http://schemas.microsoft.com/office/drawing/2014/main" id="{6C7DC57B-40F3-4473-B70E-2F4D378079F6}"/>
              </a:ext>
            </a:extLst>
          </p:cNvPr>
          <p:cNvSpPr txBox="1"/>
          <p:nvPr/>
        </p:nvSpPr>
        <p:spPr>
          <a:xfrm>
            <a:off x="4002836" y="6554041"/>
            <a:ext cx="2069431" cy="276999"/>
          </a:xfrm>
          <a:prstGeom prst="rect">
            <a:avLst/>
          </a:prstGeom>
          <a:noFill/>
        </p:spPr>
        <p:txBody>
          <a:bodyPr wrap="square" rtlCol="0">
            <a:spAutoFit/>
          </a:bodyPr>
          <a:lstStyle/>
          <a:p>
            <a:r>
              <a:rPr lang="en-GB" sz="1200" dirty="0">
                <a:solidFill>
                  <a:schemeClr val="bg1"/>
                </a:solidFill>
              </a:rPr>
              <a:t>Photo credit </a:t>
            </a:r>
            <a:r>
              <a:rPr lang="en-GB" sz="1200" dirty="0">
                <a:solidFill>
                  <a:schemeClr val="bg1"/>
                </a:solidFill>
                <a:hlinkClick r:id="rId4">
                  <a:extLst>
                    <a:ext uri="{A12FA001-AC4F-418D-AE19-62706E023703}">
                      <ahyp:hlinkClr xmlns:ahyp="http://schemas.microsoft.com/office/drawing/2018/hyperlinkcolor" val="tx"/>
                    </a:ext>
                  </a:extLst>
                </a:hlinkClick>
              </a:rPr>
              <a:t>Andrea Leopardi</a:t>
            </a:r>
            <a:endParaRPr lang="en-GB" sz="1200" dirty="0">
              <a:solidFill>
                <a:schemeClr val="bg1"/>
              </a:solidFill>
            </a:endParaRPr>
          </a:p>
        </p:txBody>
      </p:sp>
    </p:spTree>
    <p:extLst>
      <p:ext uri="{BB962C8B-B14F-4D97-AF65-F5344CB8AC3E}">
        <p14:creationId xmlns:p14="http://schemas.microsoft.com/office/powerpoint/2010/main" val="139572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chemeClr val="accent5">
              <a:lumMod val="50000"/>
            </a:schemeClr>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730343" y="474594"/>
            <a:ext cx="8641738" cy="877163"/>
          </a:xfrm>
          <a:prstGeom prst="rect">
            <a:avLst/>
          </a:prstGeom>
          <a:noFill/>
        </p:spPr>
        <p:txBody>
          <a:bodyPr wrap="square" rtlCol="0">
            <a:spAutoFit/>
          </a:bodyPr>
          <a:lstStyle/>
          <a:p>
            <a:pPr algn="ctr"/>
            <a:r>
              <a:rPr lang="en-GB" sz="5100" dirty="0">
                <a:solidFill>
                  <a:schemeClr val="bg1"/>
                </a:solidFill>
              </a:rPr>
              <a:t>Refugees and migrants</a:t>
            </a:r>
          </a:p>
        </p:txBody>
      </p:sp>
      <p:sp>
        <p:nvSpPr>
          <p:cNvPr id="12" name="TextBox 11">
            <a:extLst>
              <a:ext uri="{FF2B5EF4-FFF2-40B4-BE49-F238E27FC236}">
                <a16:creationId xmlns:a16="http://schemas.microsoft.com/office/drawing/2014/main" id="{60E07E34-7010-4E47-B5A6-89DDACF156B1}"/>
              </a:ext>
            </a:extLst>
          </p:cNvPr>
          <p:cNvSpPr txBox="1"/>
          <p:nvPr/>
        </p:nvSpPr>
        <p:spPr>
          <a:xfrm>
            <a:off x="5727121" y="3429000"/>
            <a:ext cx="5896188" cy="2246769"/>
          </a:xfrm>
          <a:prstGeom prst="rect">
            <a:avLst/>
          </a:prstGeom>
          <a:noFill/>
        </p:spPr>
        <p:txBody>
          <a:bodyPr wrap="square" rtlCol="0">
            <a:spAutoFit/>
          </a:bodyPr>
          <a:lstStyle/>
          <a:p>
            <a:r>
              <a:rPr lang="en-GB" sz="2000" dirty="0">
                <a:effectLst/>
                <a:ea typeface="Calibri" panose="020F0502020204030204" pitchFamily="34" charset="0"/>
              </a:rPr>
              <a:t>For years, Greece has been at the epicentre of the movement of people into and across Europe. Many Greeks remember the waves of migration that brought themselves or their parents and grandparents from the diaspora to their mother country throughout the 20th century and they have shown amazing compassion for the most part, despite their own economic struggles. </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pic>
        <p:nvPicPr>
          <p:cNvPr id="3" name="Picture 2" descr="A picture containing ground&#10;&#10;Description automatically generated">
            <a:extLst>
              <a:ext uri="{FF2B5EF4-FFF2-40B4-BE49-F238E27FC236}">
                <a16:creationId xmlns:a16="http://schemas.microsoft.com/office/drawing/2014/main" id="{A7AA7066-9BB1-4A5A-A1B3-5D5E3A87B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73" y="2790204"/>
            <a:ext cx="5323974" cy="3549316"/>
          </a:xfrm>
          <a:prstGeom prst="rect">
            <a:avLst/>
          </a:prstGeom>
        </p:spPr>
      </p:pic>
      <p:sp>
        <p:nvSpPr>
          <p:cNvPr id="4" name="TextBox 3">
            <a:extLst>
              <a:ext uri="{FF2B5EF4-FFF2-40B4-BE49-F238E27FC236}">
                <a16:creationId xmlns:a16="http://schemas.microsoft.com/office/drawing/2014/main" id="{7AA2F5FE-1F22-469E-A58F-397AA04ADF66}"/>
              </a:ext>
            </a:extLst>
          </p:cNvPr>
          <p:cNvSpPr txBox="1"/>
          <p:nvPr/>
        </p:nvSpPr>
        <p:spPr>
          <a:xfrm>
            <a:off x="201571" y="6383406"/>
            <a:ext cx="2228806" cy="276999"/>
          </a:xfrm>
          <a:prstGeom prst="rect">
            <a:avLst/>
          </a:prstGeom>
          <a:noFill/>
        </p:spPr>
        <p:txBody>
          <a:bodyPr wrap="square" rtlCol="0">
            <a:spAutoFit/>
          </a:bodyPr>
          <a:lstStyle/>
          <a:p>
            <a:r>
              <a:rPr lang="en-GB" sz="1200" dirty="0"/>
              <a:t>Photo credit </a:t>
            </a:r>
            <a:r>
              <a:rPr lang="en-GB" sz="1200" dirty="0">
                <a:hlinkClick r:id="rId5">
                  <a:extLst>
                    <a:ext uri="{A12FA001-AC4F-418D-AE19-62706E023703}">
                      <ahyp:hlinkClr xmlns:ahyp="http://schemas.microsoft.com/office/drawing/2018/hyperlinkcolor" val="tx"/>
                    </a:ext>
                  </a:extLst>
                </a:hlinkClick>
              </a:rPr>
              <a:t>Julie Ricard</a:t>
            </a:r>
            <a:endParaRPr lang="en-GB" sz="1200" dirty="0"/>
          </a:p>
        </p:txBody>
      </p:sp>
    </p:spTree>
    <p:extLst>
      <p:ext uri="{BB962C8B-B14F-4D97-AF65-F5344CB8AC3E}">
        <p14:creationId xmlns:p14="http://schemas.microsoft.com/office/powerpoint/2010/main" val="190796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resort, reef&#10;&#10;Description automatically generated">
            <a:extLst>
              <a:ext uri="{FF2B5EF4-FFF2-40B4-BE49-F238E27FC236}">
                <a16:creationId xmlns:a16="http://schemas.microsoft.com/office/drawing/2014/main" id="{5C0246B3-CAB9-43A4-896F-F396450CDEEB}"/>
              </a:ext>
            </a:extLst>
          </p:cNvPr>
          <p:cNvPicPr>
            <a:picLocks noChangeAspect="1"/>
          </p:cNvPicPr>
          <p:nvPr/>
        </p:nvPicPr>
        <p:blipFill rotWithShape="1">
          <a:blip r:embed="rId2">
            <a:extLst>
              <a:ext uri="{28A0092B-C50C-407E-A947-70E740481C1C}">
                <a14:useLocalDpi xmlns:a14="http://schemas.microsoft.com/office/drawing/2010/main" val="0"/>
              </a:ext>
            </a:extLst>
          </a:blip>
          <a:srcRect l="10395"/>
          <a:stretch/>
        </p:blipFill>
        <p:spPr>
          <a:xfrm>
            <a:off x="-1" y="0"/>
            <a:ext cx="8193505" cy="6858000"/>
          </a:xfrm>
          <a:prstGeom prst="rect">
            <a:avLst/>
          </a:prstGeom>
        </p:spPr>
      </p:pic>
      <p:sp>
        <p:nvSpPr>
          <p:cNvPr id="7" name="Rectangle 6">
            <a:extLst>
              <a:ext uri="{FF2B5EF4-FFF2-40B4-BE49-F238E27FC236}">
                <a16:creationId xmlns:a16="http://schemas.microsoft.com/office/drawing/2014/main" id="{33089432-F0A4-4DBB-9F33-D8A3A055C991}"/>
              </a:ext>
            </a:extLst>
          </p:cNvPr>
          <p:cNvSpPr/>
          <p:nvPr/>
        </p:nvSpPr>
        <p:spPr>
          <a:xfrm>
            <a:off x="6096000" y="2"/>
            <a:ext cx="6096000" cy="685799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F8F0F14F-FE73-40A4-B157-C7D8F3ABB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19941" y="6061021"/>
            <a:ext cx="1672059" cy="703004"/>
          </a:xfrm>
          <a:prstGeom prst="rect">
            <a:avLst/>
          </a:prstGeom>
        </p:spPr>
      </p:pic>
      <p:sp>
        <p:nvSpPr>
          <p:cNvPr id="8" name="TextBox 7">
            <a:extLst>
              <a:ext uri="{FF2B5EF4-FFF2-40B4-BE49-F238E27FC236}">
                <a16:creationId xmlns:a16="http://schemas.microsoft.com/office/drawing/2014/main" id="{4D5F8F4E-6F26-4101-9F76-92615EB9FCAD}"/>
              </a:ext>
            </a:extLst>
          </p:cNvPr>
          <p:cNvSpPr txBox="1"/>
          <p:nvPr/>
        </p:nvSpPr>
        <p:spPr>
          <a:xfrm>
            <a:off x="6521926" y="351766"/>
            <a:ext cx="5244147" cy="5555367"/>
          </a:xfrm>
          <a:prstGeom prst="rect">
            <a:avLst/>
          </a:prstGeom>
          <a:noFill/>
        </p:spPr>
        <p:txBody>
          <a:bodyPr wrap="square" rtlCol="0">
            <a:spAutoFit/>
          </a:bodyPr>
          <a:lstStyle/>
          <a:p>
            <a:pPr>
              <a:spcBef>
                <a:spcPts val="600"/>
              </a:spcBef>
              <a:spcAft>
                <a:spcPts val="600"/>
              </a:spcAft>
            </a:pPr>
            <a:r>
              <a:rPr lang="en-GB" sz="2000" b="1" dirty="0">
                <a:solidFill>
                  <a:schemeClr val="bg1"/>
                </a:solidFill>
              </a:rPr>
              <a:t>GIVE THANKS THAT…</a:t>
            </a:r>
          </a:p>
          <a:p>
            <a:r>
              <a:rPr lang="en-GB" sz="2000" dirty="0">
                <a:solidFill>
                  <a:schemeClr val="bg1"/>
                </a:solidFill>
                <a:effectLst/>
                <a:ea typeface="Calibri" panose="020F0502020204030204" pitchFamily="34" charset="0"/>
              </a:rPr>
              <a:t>so many evangelical churches and organisations have been at the forefront of helping refugees.</a:t>
            </a:r>
          </a:p>
          <a:p>
            <a:endParaRPr lang="en-GB" sz="2000" dirty="0">
              <a:solidFill>
                <a:schemeClr val="bg1"/>
              </a:solidFill>
              <a:effectLst/>
              <a:ea typeface="Calibri" panose="020F0502020204030204" pitchFamily="34" charset="0"/>
            </a:endParaRPr>
          </a:p>
          <a:p>
            <a:r>
              <a:rPr lang="en-GB" sz="2000" dirty="0">
                <a:solidFill>
                  <a:schemeClr val="bg1"/>
                </a:solidFill>
                <a:effectLst/>
                <a:ea typeface="Calibri" panose="020F0502020204030204" pitchFamily="34" charset="0"/>
              </a:rPr>
              <a:t>many, many diaspora churches have sprung up in Athens especially in the last few years and that many people have come to Christ. </a:t>
            </a:r>
          </a:p>
          <a:p>
            <a:endParaRPr lang="en-GB" sz="2000" dirty="0">
              <a:solidFill>
                <a:schemeClr val="bg1"/>
              </a:solidFill>
              <a:ea typeface="Calibri" panose="020F0502020204030204" pitchFamily="34" charset="0"/>
            </a:endParaRPr>
          </a:p>
          <a:p>
            <a:pPr>
              <a:spcBef>
                <a:spcPts val="600"/>
              </a:spcBef>
              <a:spcAft>
                <a:spcPts val="600"/>
              </a:spcAft>
            </a:pPr>
            <a:r>
              <a:rPr lang="en-GB" sz="2000" b="1" dirty="0">
                <a:solidFill>
                  <a:schemeClr val="bg1"/>
                </a:solidFill>
              </a:rPr>
              <a:t>PLEASE PRAY…</a:t>
            </a:r>
          </a:p>
          <a:p>
            <a:r>
              <a:rPr lang="en-GB" sz="2000" dirty="0">
                <a:solidFill>
                  <a:schemeClr val="bg1"/>
                </a:solidFill>
                <a:ea typeface="Calibri" panose="020F0502020204030204" pitchFamily="34" charset="0"/>
              </a:rPr>
              <a:t>that</a:t>
            </a:r>
            <a:r>
              <a:rPr lang="en-GB" sz="2000" dirty="0">
                <a:solidFill>
                  <a:schemeClr val="bg1"/>
                </a:solidFill>
                <a:effectLst/>
                <a:ea typeface="Calibri" panose="020F0502020204030204" pitchFamily="34" charset="0"/>
              </a:rPr>
              <a:t> there would be good discipleship and that HowWillTheyHear would be able to establish a training hub to help equip migrants to take the gospel elsewhere.</a:t>
            </a:r>
          </a:p>
          <a:p>
            <a:endParaRPr lang="en-GB" sz="2000" dirty="0">
              <a:solidFill>
                <a:schemeClr val="bg1"/>
              </a:solidFill>
              <a:effectLst/>
              <a:ea typeface="Calibri" panose="020F0502020204030204" pitchFamily="34" charset="0"/>
            </a:endParaRPr>
          </a:p>
          <a:p>
            <a:r>
              <a:rPr lang="en-GB" sz="2000" dirty="0">
                <a:solidFill>
                  <a:schemeClr val="bg1"/>
                </a:solidFill>
                <a:effectLst/>
                <a:ea typeface="Calibri" panose="020F0502020204030204" pitchFamily="34" charset="0"/>
              </a:rPr>
              <a:t>for wisdom for those serving and reaching out to refugees as public opinion has turned somewhat in the last few years.</a:t>
            </a:r>
          </a:p>
        </p:txBody>
      </p:sp>
      <p:sp>
        <p:nvSpPr>
          <p:cNvPr id="9" name="TextBox 8">
            <a:extLst>
              <a:ext uri="{FF2B5EF4-FFF2-40B4-BE49-F238E27FC236}">
                <a16:creationId xmlns:a16="http://schemas.microsoft.com/office/drawing/2014/main" id="{7626B52E-AB44-428F-AB66-3C7469E94531}"/>
              </a:ext>
            </a:extLst>
          </p:cNvPr>
          <p:cNvSpPr txBox="1"/>
          <p:nvPr/>
        </p:nvSpPr>
        <p:spPr>
          <a:xfrm>
            <a:off x="60360" y="6487026"/>
            <a:ext cx="2037144" cy="276999"/>
          </a:xfrm>
          <a:prstGeom prst="rect">
            <a:avLst/>
          </a:prstGeom>
          <a:noFill/>
        </p:spPr>
        <p:txBody>
          <a:bodyPr wrap="square" rtlCol="0">
            <a:spAutoFit/>
          </a:bodyPr>
          <a:lstStyle/>
          <a:p>
            <a:r>
              <a:rPr lang="en-GB" sz="1200" dirty="0">
                <a:solidFill>
                  <a:schemeClr val="bg1"/>
                </a:solidFill>
              </a:rPr>
              <a:t>Photo credit MacInnes family</a:t>
            </a:r>
          </a:p>
        </p:txBody>
      </p:sp>
    </p:spTree>
    <p:extLst>
      <p:ext uri="{BB962C8B-B14F-4D97-AF65-F5344CB8AC3E}">
        <p14:creationId xmlns:p14="http://schemas.microsoft.com/office/powerpoint/2010/main" val="29736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2BF4A9-C08F-4F4D-91E8-D45F77AAD212}"/>
              </a:ext>
            </a:extLst>
          </p:cNvPr>
          <p:cNvSpPr/>
          <p:nvPr/>
        </p:nvSpPr>
        <p:spPr>
          <a:xfrm>
            <a:off x="-2" y="-450168"/>
            <a:ext cx="12192000" cy="7308167"/>
          </a:xfrm>
          <a:prstGeom prst="rect">
            <a:avLst/>
          </a:prstGeom>
          <a:solidFill>
            <a:schemeClr val="bg1">
              <a:lumMod val="95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6AE748CC-06F8-419D-8055-74CFFD5F83E1}"/>
              </a:ext>
            </a:extLst>
          </p:cNvPr>
          <p:cNvSpPr/>
          <p:nvPr/>
        </p:nvSpPr>
        <p:spPr>
          <a:xfrm>
            <a:off x="-8" y="-466783"/>
            <a:ext cx="12192000" cy="2759922"/>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person&#10;&#10;Description automatically generated">
            <a:extLst>
              <a:ext uri="{FF2B5EF4-FFF2-40B4-BE49-F238E27FC236}">
                <a16:creationId xmlns:a16="http://schemas.microsoft.com/office/drawing/2014/main" id="{C6E3E56E-ABBC-439C-9FCF-2DE73633D236}"/>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2" y="-466785"/>
            <a:ext cx="12191998" cy="2759923"/>
          </a:xfrm>
          <a:prstGeom prst="rect">
            <a:avLst/>
          </a:prstGeom>
          <a:solidFill>
            <a:schemeClr val="accent5">
              <a:lumMod val="50000"/>
            </a:schemeClr>
          </a:solidFill>
        </p:spPr>
      </p:pic>
      <p:sp>
        <p:nvSpPr>
          <p:cNvPr id="14" name="TextBox 13">
            <a:extLst>
              <a:ext uri="{FF2B5EF4-FFF2-40B4-BE49-F238E27FC236}">
                <a16:creationId xmlns:a16="http://schemas.microsoft.com/office/drawing/2014/main" id="{023AA2B4-30EE-477F-A565-8B9A1AD8B0BD}"/>
              </a:ext>
            </a:extLst>
          </p:cNvPr>
          <p:cNvSpPr txBox="1"/>
          <p:nvPr/>
        </p:nvSpPr>
        <p:spPr>
          <a:xfrm>
            <a:off x="1730343" y="474594"/>
            <a:ext cx="8641738" cy="877163"/>
          </a:xfrm>
          <a:prstGeom prst="rect">
            <a:avLst/>
          </a:prstGeom>
          <a:noFill/>
        </p:spPr>
        <p:txBody>
          <a:bodyPr wrap="square" rtlCol="0">
            <a:spAutoFit/>
          </a:bodyPr>
          <a:lstStyle/>
          <a:p>
            <a:pPr algn="ctr"/>
            <a:r>
              <a:rPr lang="en-GB" sz="5100" dirty="0">
                <a:solidFill>
                  <a:schemeClr val="bg1"/>
                </a:solidFill>
              </a:rPr>
              <a:t>Financial hardship</a:t>
            </a:r>
          </a:p>
        </p:txBody>
      </p:sp>
      <p:sp>
        <p:nvSpPr>
          <p:cNvPr id="12" name="TextBox 11">
            <a:extLst>
              <a:ext uri="{FF2B5EF4-FFF2-40B4-BE49-F238E27FC236}">
                <a16:creationId xmlns:a16="http://schemas.microsoft.com/office/drawing/2014/main" id="{60E07E34-7010-4E47-B5A6-89DDACF156B1}"/>
              </a:ext>
            </a:extLst>
          </p:cNvPr>
          <p:cNvSpPr txBox="1"/>
          <p:nvPr/>
        </p:nvSpPr>
        <p:spPr>
          <a:xfrm>
            <a:off x="6051212" y="2798613"/>
            <a:ext cx="5896188" cy="3477875"/>
          </a:xfrm>
          <a:prstGeom prst="rect">
            <a:avLst/>
          </a:prstGeom>
          <a:noFill/>
        </p:spPr>
        <p:txBody>
          <a:bodyPr wrap="square" rtlCol="0">
            <a:spAutoFit/>
          </a:bodyPr>
          <a:lstStyle/>
          <a:p>
            <a:r>
              <a:rPr lang="en-GB" sz="2000" dirty="0">
                <a:effectLst/>
                <a:ea typeface="Calibri" panose="020F0502020204030204" pitchFamily="34" charset="0"/>
              </a:rPr>
              <a:t>Greece has been through some very difficult and much-publicised financial trials over more than a decade. The effects of this are hard to quantify but still very much in the consciousness of the population.</a:t>
            </a:r>
          </a:p>
          <a:p>
            <a:endParaRPr lang="en-GB" sz="2000" dirty="0">
              <a:ea typeface="Calibri" panose="020F0502020204030204" pitchFamily="34" charset="0"/>
            </a:endParaRPr>
          </a:p>
          <a:p>
            <a:r>
              <a:rPr lang="en-GB" sz="2000" dirty="0">
                <a:effectLst/>
                <a:ea typeface="Calibri" panose="020F0502020204030204" pitchFamily="34" charset="0"/>
              </a:rPr>
              <a:t>Some of the more obvious consequences are:</a:t>
            </a:r>
          </a:p>
          <a:p>
            <a:pPr marL="342900" indent="-342900">
              <a:buFont typeface="Arial" panose="020B0604020202020204" pitchFamily="34" charset="0"/>
              <a:buChar char="•"/>
            </a:pPr>
            <a:r>
              <a:rPr lang="en-GB" sz="2000" dirty="0">
                <a:effectLst/>
                <a:ea typeface="Calibri" panose="020F0502020204030204" pitchFamily="34" charset="0"/>
              </a:rPr>
              <a:t>a high incidence of very visible poverty on the streets through rough-sleeping and begging</a:t>
            </a:r>
          </a:p>
          <a:p>
            <a:pPr marL="342900" indent="-342900">
              <a:buFont typeface="Arial" panose="020B0604020202020204" pitchFamily="34" charset="0"/>
              <a:buChar char="•"/>
            </a:pPr>
            <a:r>
              <a:rPr lang="en-GB" sz="2000" dirty="0">
                <a:effectLst/>
                <a:ea typeface="Calibri" panose="020F0502020204030204" pitchFamily="34" charset="0"/>
              </a:rPr>
              <a:t>many younger, educated Greeks have left the country</a:t>
            </a:r>
          </a:p>
          <a:p>
            <a:pPr marL="342900" indent="-342900">
              <a:buFont typeface="Arial" panose="020B0604020202020204" pitchFamily="34" charset="0"/>
              <a:buChar char="•"/>
            </a:pPr>
            <a:r>
              <a:rPr lang="en-GB" sz="2000" dirty="0">
                <a:effectLst/>
                <a:ea typeface="Calibri" panose="020F0502020204030204" pitchFamily="34" charset="0"/>
              </a:rPr>
              <a:t>a wariness about outsiders</a:t>
            </a:r>
          </a:p>
        </p:txBody>
      </p:sp>
      <p:pic>
        <p:nvPicPr>
          <p:cNvPr id="16" name="Picture 15" descr="A picture containing drawing&#10;&#10;Description automatically generated">
            <a:extLst>
              <a:ext uri="{FF2B5EF4-FFF2-40B4-BE49-F238E27FC236}">
                <a16:creationId xmlns:a16="http://schemas.microsoft.com/office/drawing/2014/main" id="{595C2318-E109-4C0B-BE1C-6C4B80959D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70935" y="1481428"/>
            <a:ext cx="1672059" cy="703004"/>
          </a:xfrm>
          <a:prstGeom prst="rect">
            <a:avLst/>
          </a:prstGeom>
        </p:spPr>
      </p:pic>
      <p:pic>
        <p:nvPicPr>
          <p:cNvPr id="3" name="Picture 2" descr="A picture containing person, hand&#10;&#10;Description automatically generated">
            <a:extLst>
              <a:ext uri="{FF2B5EF4-FFF2-40B4-BE49-F238E27FC236}">
                <a16:creationId xmlns:a16="http://schemas.microsoft.com/office/drawing/2014/main" id="{C61F8279-4EFE-4036-838A-976A372A7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91" y="2798613"/>
            <a:ext cx="5527697" cy="3532498"/>
          </a:xfrm>
          <a:prstGeom prst="rect">
            <a:avLst/>
          </a:prstGeom>
        </p:spPr>
      </p:pic>
      <p:sp>
        <p:nvSpPr>
          <p:cNvPr id="4" name="TextBox 3">
            <a:extLst>
              <a:ext uri="{FF2B5EF4-FFF2-40B4-BE49-F238E27FC236}">
                <a16:creationId xmlns:a16="http://schemas.microsoft.com/office/drawing/2014/main" id="{8524B843-9EE4-4B86-A340-447BBBB70BBA}"/>
              </a:ext>
            </a:extLst>
          </p:cNvPr>
          <p:cNvSpPr txBox="1"/>
          <p:nvPr/>
        </p:nvSpPr>
        <p:spPr>
          <a:xfrm>
            <a:off x="368491" y="6397155"/>
            <a:ext cx="2141317" cy="276999"/>
          </a:xfrm>
          <a:prstGeom prst="rect">
            <a:avLst/>
          </a:prstGeom>
          <a:noFill/>
        </p:spPr>
        <p:txBody>
          <a:bodyPr wrap="square" rtlCol="0">
            <a:spAutoFit/>
          </a:bodyPr>
          <a:lstStyle/>
          <a:p>
            <a:r>
              <a:rPr lang="en-GB" sz="1200" dirty="0"/>
              <a:t>Photo credit </a:t>
            </a:r>
            <a:r>
              <a:rPr lang="en-GB" sz="1200" dirty="0">
                <a:hlinkClick r:id="rId5">
                  <a:extLst>
                    <a:ext uri="{A12FA001-AC4F-418D-AE19-62706E023703}">
                      <ahyp:hlinkClr xmlns:ahyp="http://schemas.microsoft.com/office/drawing/2018/hyperlinkcolor" val="tx"/>
                    </a:ext>
                  </a:extLst>
                </a:hlinkClick>
              </a:rPr>
              <a:t>Christian </a:t>
            </a:r>
            <a:r>
              <a:rPr lang="en-GB" sz="1200" dirty="0" err="1">
                <a:hlinkClick r:id="rId5">
                  <a:extLst>
                    <a:ext uri="{A12FA001-AC4F-418D-AE19-62706E023703}">
                      <ahyp:hlinkClr xmlns:ahyp="http://schemas.microsoft.com/office/drawing/2018/hyperlinkcolor" val="tx"/>
                    </a:ext>
                  </a:extLst>
                </a:hlinkClick>
              </a:rPr>
              <a:t>Dubovan</a:t>
            </a:r>
            <a:endParaRPr lang="en-GB" sz="1200" dirty="0"/>
          </a:p>
        </p:txBody>
      </p:sp>
    </p:spTree>
    <p:extLst>
      <p:ext uri="{BB962C8B-B14F-4D97-AF65-F5344CB8AC3E}">
        <p14:creationId xmlns:p14="http://schemas.microsoft.com/office/powerpoint/2010/main" val="427460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392877D8-5DE0-4FA3-BC90-7F20DD9EA45B}"/>
              </a:ext>
            </a:extLst>
          </p:cNvPr>
          <p:cNvPicPr>
            <a:picLocks noChangeAspect="1"/>
          </p:cNvPicPr>
          <p:nvPr/>
        </p:nvPicPr>
        <p:blipFill rotWithShape="1">
          <a:blip r:embed="rId2">
            <a:extLst>
              <a:ext uri="{28A0092B-C50C-407E-A947-70E740481C1C}">
                <a14:useLocalDpi xmlns:a14="http://schemas.microsoft.com/office/drawing/2010/main" val="0"/>
              </a:ext>
            </a:extLst>
          </a:blip>
          <a:srcRect l="30794"/>
          <a:stretch/>
        </p:blipFill>
        <p:spPr>
          <a:xfrm>
            <a:off x="0" y="-2"/>
            <a:ext cx="7118056" cy="6858000"/>
          </a:xfrm>
          <a:prstGeom prst="rect">
            <a:avLst/>
          </a:prstGeom>
        </p:spPr>
      </p:pic>
      <p:sp>
        <p:nvSpPr>
          <p:cNvPr id="7" name="Rectangle 6">
            <a:extLst>
              <a:ext uri="{FF2B5EF4-FFF2-40B4-BE49-F238E27FC236}">
                <a16:creationId xmlns:a16="http://schemas.microsoft.com/office/drawing/2014/main" id="{33089432-F0A4-4DBB-9F33-D8A3A055C991}"/>
              </a:ext>
            </a:extLst>
          </p:cNvPr>
          <p:cNvSpPr/>
          <p:nvPr/>
        </p:nvSpPr>
        <p:spPr>
          <a:xfrm>
            <a:off x="6096000" y="2"/>
            <a:ext cx="6096000" cy="685799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drawing&#10;&#10;Description automatically generated">
            <a:extLst>
              <a:ext uri="{FF2B5EF4-FFF2-40B4-BE49-F238E27FC236}">
                <a16:creationId xmlns:a16="http://schemas.microsoft.com/office/drawing/2014/main" id="{F8F0F14F-FE73-40A4-B157-C7D8F3ABB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19941" y="6061021"/>
            <a:ext cx="1672059" cy="703004"/>
          </a:xfrm>
          <a:prstGeom prst="rect">
            <a:avLst/>
          </a:prstGeom>
        </p:spPr>
      </p:pic>
      <p:sp>
        <p:nvSpPr>
          <p:cNvPr id="8" name="TextBox 7">
            <a:extLst>
              <a:ext uri="{FF2B5EF4-FFF2-40B4-BE49-F238E27FC236}">
                <a16:creationId xmlns:a16="http://schemas.microsoft.com/office/drawing/2014/main" id="{4D5F8F4E-6F26-4101-9F76-92615EB9FCAD}"/>
              </a:ext>
            </a:extLst>
          </p:cNvPr>
          <p:cNvSpPr txBox="1"/>
          <p:nvPr/>
        </p:nvSpPr>
        <p:spPr>
          <a:xfrm>
            <a:off x="6521926" y="1420758"/>
            <a:ext cx="5244147" cy="4016484"/>
          </a:xfrm>
          <a:prstGeom prst="rect">
            <a:avLst/>
          </a:prstGeom>
          <a:noFill/>
        </p:spPr>
        <p:txBody>
          <a:bodyPr wrap="square" rtlCol="0">
            <a:spAutoFit/>
          </a:bodyPr>
          <a:lstStyle/>
          <a:p>
            <a:pPr>
              <a:spcBef>
                <a:spcPts val="600"/>
              </a:spcBef>
              <a:spcAft>
                <a:spcPts val="600"/>
              </a:spcAft>
            </a:pPr>
            <a:r>
              <a:rPr lang="en-GB" sz="2000" b="1" dirty="0">
                <a:solidFill>
                  <a:schemeClr val="bg1"/>
                </a:solidFill>
              </a:rPr>
              <a:t>GIVE THANKS THAT…</a:t>
            </a:r>
          </a:p>
          <a:p>
            <a:r>
              <a:rPr lang="en-GB" sz="2000" dirty="0">
                <a:solidFill>
                  <a:schemeClr val="bg1"/>
                </a:solidFill>
                <a:effectLst/>
                <a:ea typeface="Calibri" panose="020F0502020204030204" pitchFamily="34" charset="0"/>
              </a:rPr>
              <a:t>evangelical churches have engaged with many of the social problems of Greece in more recent years.</a:t>
            </a:r>
          </a:p>
          <a:p>
            <a:endParaRPr lang="en-GB" sz="2000" dirty="0">
              <a:solidFill>
                <a:schemeClr val="bg1"/>
              </a:solidFill>
              <a:effectLst/>
              <a:ea typeface="Calibri" panose="020F0502020204030204" pitchFamily="34" charset="0"/>
            </a:endParaRPr>
          </a:p>
          <a:p>
            <a:pPr>
              <a:spcBef>
                <a:spcPts val="600"/>
              </a:spcBef>
              <a:spcAft>
                <a:spcPts val="600"/>
              </a:spcAft>
            </a:pPr>
            <a:r>
              <a:rPr lang="en-GB" sz="2000" b="1" dirty="0">
                <a:solidFill>
                  <a:schemeClr val="bg1"/>
                </a:solidFill>
              </a:rPr>
              <a:t>PLEASE PRAY…</a:t>
            </a:r>
          </a:p>
          <a:p>
            <a:r>
              <a:rPr lang="en-GB" sz="2000" dirty="0">
                <a:solidFill>
                  <a:schemeClr val="bg1"/>
                </a:solidFill>
                <a:effectLst/>
                <a:ea typeface="Calibri" panose="020F0502020204030204" pitchFamily="34" charset="0"/>
              </a:rPr>
              <a:t>this compassion would continue and be used by the Lord as a means to share the gospel message.</a:t>
            </a:r>
          </a:p>
          <a:p>
            <a:endParaRPr lang="en-GB" sz="2000" dirty="0">
              <a:solidFill>
                <a:schemeClr val="bg1"/>
              </a:solidFill>
              <a:effectLst/>
              <a:ea typeface="Calibri" panose="020F0502020204030204" pitchFamily="34" charset="0"/>
            </a:endParaRPr>
          </a:p>
          <a:p>
            <a:r>
              <a:rPr lang="en-GB" sz="2000" dirty="0">
                <a:solidFill>
                  <a:schemeClr val="bg1"/>
                </a:solidFill>
                <a:effectLst/>
                <a:ea typeface="Calibri" panose="020F0502020204030204" pitchFamily="34" charset="0"/>
              </a:rPr>
              <a:t>the Lord would use the humbling of the nation to open more hearts to his message of salvation.</a:t>
            </a:r>
          </a:p>
        </p:txBody>
      </p:sp>
      <p:sp>
        <p:nvSpPr>
          <p:cNvPr id="4" name="TextBox 3">
            <a:extLst>
              <a:ext uri="{FF2B5EF4-FFF2-40B4-BE49-F238E27FC236}">
                <a16:creationId xmlns:a16="http://schemas.microsoft.com/office/drawing/2014/main" id="{4F97FEB5-4F07-4900-885E-6BE3ABAC5013}"/>
              </a:ext>
            </a:extLst>
          </p:cNvPr>
          <p:cNvSpPr txBox="1"/>
          <p:nvPr/>
        </p:nvSpPr>
        <p:spPr>
          <a:xfrm>
            <a:off x="0" y="0"/>
            <a:ext cx="2057400" cy="276999"/>
          </a:xfrm>
          <a:prstGeom prst="rect">
            <a:avLst/>
          </a:prstGeom>
          <a:noFill/>
        </p:spPr>
        <p:txBody>
          <a:bodyPr wrap="square" rtlCol="0">
            <a:spAutoFit/>
          </a:bodyPr>
          <a:lstStyle/>
          <a:p>
            <a:r>
              <a:rPr lang="en-GB" sz="1200" dirty="0"/>
              <a:t>Photo credit </a:t>
            </a:r>
            <a:r>
              <a:rPr lang="en-GB" sz="1200" dirty="0">
                <a:hlinkClick r:id="rId4">
                  <a:extLst>
                    <a:ext uri="{A12FA001-AC4F-418D-AE19-62706E023703}">
                      <ahyp:hlinkClr xmlns:ahyp="http://schemas.microsoft.com/office/drawing/2018/hyperlinkcolor" val="tx"/>
                    </a:ext>
                  </a:extLst>
                </a:hlinkClick>
              </a:rPr>
              <a:t>Tim </a:t>
            </a:r>
            <a:r>
              <a:rPr lang="en-GB" sz="1200" dirty="0" err="1">
                <a:hlinkClick r:id="rId4">
                  <a:extLst>
                    <a:ext uri="{A12FA001-AC4F-418D-AE19-62706E023703}">
                      <ahyp:hlinkClr xmlns:ahyp="http://schemas.microsoft.com/office/drawing/2018/hyperlinkcolor" val="tx"/>
                    </a:ext>
                  </a:extLst>
                </a:hlinkClick>
              </a:rPr>
              <a:t>Mossholder</a:t>
            </a:r>
            <a:endParaRPr lang="en-GB" sz="1200" dirty="0"/>
          </a:p>
        </p:txBody>
      </p:sp>
    </p:spTree>
    <p:extLst>
      <p:ext uri="{BB962C8B-B14F-4D97-AF65-F5344CB8AC3E}">
        <p14:creationId xmlns:p14="http://schemas.microsoft.com/office/powerpoint/2010/main" val="295478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5513</TotalTime>
  <Words>625</Words>
  <Application>Microsoft Office PowerPoint</Application>
  <PresentationFormat>Widescreen</PresentationFormat>
  <Paragraphs>55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Hunt</dc:creator>
  <cp:lastModifiedBy>Linda Hunt</cp:lastModifiedBy>
  <cp:revision>198</cp:revision>
  <dcterms:created xsi:type="dcterms:W3CDTF">2018-01-04T16:27:46Z</dcterms:created>
  <dcterms:modified xsi:type="dcterms:W3CDTF">2022-01-18T12:52:24Z</dcterms:modified>
</cp:coreProperties>
</file>