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16" r:id="rId5"/>
    <p:sldId id="317" r:id="rId6"/>
    <p:sldId id="318" r:id="rId7"/>
    <p:sldId id="319" r:id="rId8"/>
    <p:sldId id="298" r:id="rId9"/>
    <p:sldId id="299" r:id="rId10"/>
    <p:sldId id="303" r:id="rId11"/>
    <p:sldId id="294" r:id="rId12"/>
    <p:sldId id="306" r:id="rId13"/>
    <p:sldId id="311" r:id="rId14"/>
    <p:sldId id="312" r:id="rId15"/>
    <p:sldId id="314" r:id="rId16"/>
    <p:sldId id="309" r:id="rId17"/>
    <p:sldId id="29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6699"/>
    <a:srgbClr val="003366"/>
    <a:srgbClr val="006666"/>
    <a:srgbClr val="008080"/>
    <a:srgbClr val="660033"/>
    <a:srgbClr val="660066"/>
    <a:srgbClr val="A50021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435" autoAdjust="0"/>
    <p:restoredTop sz="93821" autoAdjust="0"/>
  </p:normalViewPr>
  <p:slideViewPr>
    <p:cSldViewPr snapToGrid="0">
      <p:cViewPr varScale="1">
        <p:scale>
          <a:sx n="62" d="100"/>
          <a:sy n="62" d="100"/>
        </p:scale>
        <p:origin x="24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764FC-31FD-48EE-A9D8-A97F1FC731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6DBB09-3E67-483E-8E4A-2D544203D0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58DA0-6C05-4066-B7B0-DDF3A5FEF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73C5-6E30-4255-9620-35B1136AB1D9}" type="datetimeFigureOut">
              <a:rPr lang="en-GB" smtClean="0"/>
              <a:t>2/2/22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66A89-64A2-49A8-8581-0D7E756CB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CBB46-2940-4A9D-9445-C377EDC21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512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C5D65-89EF-4A25-A6BE-CDF07B2BE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8BD44-C3E2-45D0-B098-0B75032062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720DB1-3BDA-4355-AC78-47878D5ED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73C5-6E30-4255-9620-35B1136AB1D9}" type="datetimeFigureOut">
              <a:rPr lang="en-GB" smtClean="0"/>
              <a:t>2/2/22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824EC9-10B2-4E17-AC76-53431BDD6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DF147-BFE2-47B5-B5DC-72AE976A1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869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423DF3-E526-4541-83D2-C62A1FEB57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7E2DDD-98E6-4E54-A1F8-CF4F4C02C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17673-5E21-40A3-8A1D-9B315F416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73C5-6E30-4255-9620-35B1136AB1D9}" type="datetimeFigureOut">
              <a:rPr lang="en-GB" smtClean="0"/>
              <a:t>2/2/22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BDD79-3296-4CD4-94B1-C236BCD11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75A0DB-0EEA-4D16-9FCD-64F0D43B2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120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A60C8-6905-4F70-B002-56F8B76AA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9D108-6C0B-4B8E-8D08-CB9AF5AF8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6BDAD-5C73-4E53-9909-B32FBB4FA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73C5-6E30-4255-9620-35B1136AB1D9}" type="datetimeFigureOut">
              <a:rPr lang="en-GB" smtClean="0"/>
              <a:t>2/2/22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213E4-46FC-433D-840B-0DD12C5E9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06F4B9-98F1-48BE-9663-4916978D3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205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1D8B3-440E-4EC8-8046-958EF6579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C92B01-47A6-4CB1-88F4-061FFFF00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1E462-5AA3-4C36-91DC-36A45720F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73C5-6E30-4255-9620-35B1136AB1D9}" type="datetimeFigureOut">
              <a:rPr lang="en-GB" smtClean="0"/>
              <a:t>2/2/22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483A4-8A8D-43FA-BBA3-BD3578C08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A029F-8F0D-46AC-B8EE-A5E3D4C17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806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87D89-8794-4C8D-B42C-03522DFC1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01664-DA5C-406B-9D5B-92E572B21B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2B57F1-B1EA-4770-9377-37913FD80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94108F-5231-4F5F-A12B-95E3757B3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73C5-6E30-4255-9620-35B1136AB1D9}" type="datetimeFigureOut">
              <a:rPr lang="en-GB" smtClean="0"/>
              <a:t>2/2/22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F33254-F833-43EF-898E-911676900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E38A97-F76D-4A83-B26A-A3789327B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934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1485A-73D5-47A2-A4F3-4B5C1C96D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CF191C-D218-4849-A778-3EE2F8BD48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087BDC-E92E-47AF-83D7-00F70E7C1D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C9027A-AFE2-4DF0-BB35-CAC45C532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F6CEA1-F10C-4D85-8151-D78BDBAFE2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FEACB6-C1BB-429F-A489-143DE5CF1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73C5-6E30-4255-9620-35B1136AB1D9}" type="datetimeFigureOut">
              <a:rPr lang="en-GB" smtClean="0"/>
              <a:t>2/2/22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0945E1-0A5C-4DAC-A800-CA33FB811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DE9D4F-E13D-4E8C-924C-2AEA4B1EB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241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76147-0928-4398-BC21-D2BBE84E2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FAC008-5583-4624-AC63-DA990ABFB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73C5-6E30-4255-9620-35B1136AB1D9}" type="datetimeFigureOut">
              <a:rPr lang="en-GB" smtClean="0"/>
              <a:t>2/2/22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797552-55B0-4BCB-BF52-E6643F178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076579-719D-4CC6-8084-DB859B38F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084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7B717E-B4D3-4B3D-9911-BC2F738D5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73C5-6E30-4255-9620-35B1136AB1D9}" type="datetimeFigureOut">
              <a:rPr lang="en-GB" smtClean="0"/>
              <a:t>2/2/22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3BE6E1-8824-4C9A-88CB-D7F020774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C1FD3F-4448-47EB-AC99-8BF2BF540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547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EB098-FBDA-41F5-AE26-A760A7AFB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31EF3-2F89-4701-B1EB-930C40758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01431-35E1-4929-89CB-B593255BB3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514EE2-EB51-43F0-AD27-59CDFE260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73C5-6E30-4255-9620-35B1136AB1D9}" type="datetimeFigureOut">
              <a:rPr lang="en-GB" smtClean="0"/>
              <a:t>2/2/22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DF4968-CA68-4427-A96D-0F32AB93F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D25AF3-4BC1-4B9B-8818-D0B8A8FCD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725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36467-A73B-4B8D-A5BD-3721F1ADA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2489BA-8291-486A-A491-50A5BCBEBC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02C2B3-93D3-4A86-9300-11DF756AEF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EEECEC-5664-40A8-9267-F921E6614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73C5-6E30-4255-9620-35B1136AB1D9}" type="datetimeFigureOut">
              <a:rPr lang="en-GB" smtClean="0"/>
              <a:t>2/2/22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53D53-C622-4793-A59A-AAE300E3D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C08C21-1648-4F77-9F78-B65A0DE91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863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DE9B86-9512-4448-9515-02CC3C39B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7F4F72-CD00-44E7-A4AB-5F5351197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E9D29-BC04-460D-A244-CC1EB9F00A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773C5-6E30-4255-9620-35B1136AB1D9}" type="datetimeFigureOut">
              <a:rPr lang="en-GB" smtClean="0"/>
              <a:t>2/2/22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74D6E-ABAB-4453-85A5-4D37610D36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AB28A-044D-4457-8FAB-C5A0D086A4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951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A17F11-8315-4D00-A6E6-9126EE364710}"/>
              </a:ext>
            </a:extLst>
          </p:cNvPr>
          <p:cNvSpPr/>
          <p:nvPr/>
        </p:nvSpPr>
        <p:spPr>
          <a:xfrm>
            <a:off x="0" y="97536"/>
            <a:ext cx="12192000" cy="6828703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1077C9-5980-47B4-90A8-0A8678267AE8}"/>
              </a:ext>
            </a:extLst>
          </p:cNvPr>
          <p:cNvSpPr/>
          <p:nvPr/>
        </p:nvSpPr>
        <p:spPr>
          <a:xfrm>
            <a:off x="0" y="-33843"/>
            <a:ext cx="12192000" cy="2741417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D8DAC8-AAB9-4EF7-9E24-98F713D6EA75}"/>
              </a:ext>
            </a:extLst>
          </p:cNvPr>
          <p:cNvSpPr txBox="1"/>
          <p:nvPr/>
        </p:nvSpPr>
        <p:spPr>
          <a:xfrm>
            <a:off x="493776" y="4041533"/>
            <a:ext cx="11033760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Help us take the gospel to communities where there is 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</a:t>
            </a:r>
            <a:r>
              <a:rPr lang="en-GB" sz="2400" dirty="0">
                <a:solidFill>
                  <a:prstClr val="white"/>
                </a:solidFill>
                <a:latin typeface="Calibri" panose="020F0502020204030204"/>
              </a:rPr>
              <a:t>Christian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witness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E29194-36ED-472E-BEBA-88ADA9866C2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7008" y="1718420"/>
            <a:ext cx="8806516" cy="2241065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12B9B78-37C6-4037-AF63-126DEE1DD3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6983" y="5580369"/>
            <a:ext cx="2598033" cy="109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799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3089432-F0A4-4DBB-9F33-D8A3A055C991}"/>
              </a:ext>
            </a:extLst>
          </p:cNvPr>
          <p:cNvSpPr/>
          <p:nvPr/>
        </p:nvSpPr>
        <p:spPr>
          <a:xfrm>
            <a:off x="0" y="2"/>
            <a:ext cx="12192000" cy="6857998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826E6C-83FB-420A-81BA-186112F1443B}"/>
              </a:ext>
            </a:extLst>
          </p:cNvPr>
          <p:cNvSpPr txBox="1"/>
          <p:nvPr/>
        </p:nvSpPr>
        <p:spPr>
          <a:xfrm>
            <a:off x="6404423" y="2090172"/>
            <a:ext cx="5479154" cy="267765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That God would prepare the hearts of the people of Ayutthaya for the gospel and many would turn to Christ. 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Pray God would create a multiplying movement of leaders and church communities throughout Ayutthaya.</a:t>
            </a:r>
          </a:p>
        </p:txBody>
      </p:sp>
      <p:pic>
        <p:nvPicPr>
          <p:cNvPr id="3" name="Picture 2" descr="A picture containing person, outdoor, produce, fresh&#10;&#10;Description automatically generated">
            <a:extLst>
              <a:ext uri="{FF2B5EF4-FFF2-40B4-BE49-F238E27FC236}">
                <a16:creationId xmlns:a16="http://schemas.microsoft.com/office/drawing/2014/main" id="{1D7DC01B-5160-4DA0-821F-D5BF78B308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2" b="12480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4D73CF1-9B13-459A-A9B8-718FDD91C4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011594"/>
            <a:ext cx="1672059" cy="70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824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3089432-F0A4-4DBB-9F33-D8A3A055C991}"/>
              </a:ext>
            </a:extLst>
          </p:cNvPr>
          <p:cNvSpPr/>
          <p:nvPr/>
        </p:nvSpPr>
        <p:spPr>
          <a:xfrm>
            <a:off x="0" y="2"/>
            <a:ext cx="12192000" cy="6857998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picture containing person, person, glasses, indoor&#10;&#10;Description automatically generated">
            <a:extLst>
              <a:ext uri="{FF2B5EF4-FFF2-40B4-BE49-F238E27FC236}">
                <a16:creationId xmlns:a16="http://schemas.microsoft.com/office/drawing/2014/main" id="{47E2004E-8302-424D-B525-B68549D551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 r="28142"/>
          <a:stretch/>
        </p:blipFill>
        <p:spPr>
          <a:xfrm>
            <a:off x="0" y="-3"/>
            <a:ext cx="6096000" cy="6858000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4D73CF1-9B13-459A-A9B8-718FDD91C4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011594"/>
            <a:ext cx="1672059" cy="7030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826E6C-83FB-420A-81BA-186112F1443B}"/>
              </a:ext>
            </a:extLst>
          </p:cNvPr>
          <p:cNvSpPr txBox="1"/>
          <p:nvPr/>
        </p:nvSpPr>
        <p:spPr>
          <a:xfrm>
            <a:off x="6404423" y="1351505"/>
            <a:ext cx="5479154" cy="415498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For discernment in how to engage Ayutthaya’s thousands of young people.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The team meet weekly with schools to teach God-honouring morals and values.</a:t>
            </a:r>
          </a:p>
          <a:p>
            <a:r>
              <a:rPr lang="en-GB" sz="2400" dirty="0">
                <a:solidFill>
                  <a:schemeClr val="bg1"/>
                </a:solidFill>
              </a:rPr>
              <a:t> </a:t>
            </a:r>
          </a:p>
          <a:p>
            <a:r>
              <a:rPr lang="en-GB" sz="2400" dirty="0">
                <a:solidFill>
                  <a:schemeClr val="bg1"/>
                </a:solidFill>
              </a:rPr>
              <a:t>Ministry in a juvenile detention centre has led to great conversations.</a:t>
            </a:r>
          </a:p>
          <a:p>
            <a:r>
              <a:rPr lang="en-GB" sz="2400" dirty="0">
                <a:solidFill>
                  <a:schemeClr val="bg1"/>
                </a:solidFill>
              </a:rPr>
              <a:t> </a:t>
            </a:r>
          </a:p>
          <a:p>
            <a:r>
              <a:rPr lang="en-GB" sz="2400" dirty="0">
                <a:solidFill>
                  <a:schemeClr val="bg1"/>
                </a:solidFill>
              </a:rPr>
              <a:t>Pray these relationships will open doors to share the gospel.</a:t>
            </a:r>
          </a:p>
        </p:txBody>
      </p:sp>
    </p:spTree>
    <p:extLst>
      <p:ext uri="{BB962C8B-B14F-4D97-AF65-F5344CB8AC3E}">
        <p14:creationId xmlns:p14="http://schemas.microsoft.com/office/powerpoint/2010/main" val="11011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3089432-F0A4-4DBB-9F33-D8A3A055C991}"/>
              </a:ext>
            </a:extLst>
          </p:cNvPr>
          <p:cNvSpPr/>
          <p:nvPr/>
        </p:nvSpPr>
        <p:spPr>
          <a:xfrm>
            <a:off x="0" y="2"/>
            <a:ext cx="12192000" cy="6857998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5201BC-8B43-4773-82F0-D533ACCE13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"/>
            <a:ext cx="6259132" cy="6857998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4D73CF1-9B13-459A-A9B8-718FDD91C4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011594"/>
            <a:ext cx="1672059" cy="7030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826E6C-83FB-420A-81BA-186112F1443B}"/>
              </a:ext>
            </a:extLst>
          </p:cNvPr>
          <p:cNvSpPr txBox="1"/>
          <p:nvPr/>
        </p:nvSpPr>
        <p:spPr>
          <a:xfrm>
            <a:off x="6485989" y="1536174"/>
            <a:ext cx="5479154" cy="37856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Pray for the team: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For unity in diversity.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For good inter-cultural communication and strong relationships.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That in the midst of spiritual battle, the team support and encourage one another.</a:t>
            </a:r>
          </a:p>
          <a:p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975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CC83042-943C-40EF-ABB3-E7F381641F99}"/>
              </a:ext>
            </a:extLst>
          </p:cNvPr>
          <p:cNvSpPr/>
          <p:nvPr/>
        </p:nvSpPr>
        <p:spPr>
          <a:xfrm>
            <a:off x="-1" y="2"/>
            <a:ext cx="5932868" cy="6857998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DF7762-B037-4CBE-BC50-D46CDFB11A79}"/>
              </a:ext>
            </a:extLst>
          </p:cNvPr>
          <p:cNvSpPr txBox="1"/>
          <p:nvPr/>
        </p:nvSpPr>
        <p:spPr>
          <a:xfrm>
            <a:off x="756529" y="859065"/>
            <a:ext cx="4419807" cy="5139869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Could God use your skills on this team?</a:t>
            </a:r>
          </a:p>
          <a:p>
            <a:pPr algn="ctr"/>
            <a:endParaRPr lang="en-GB" sz="2400" dirty="0">
              <a:solidFill>
                <a:schemeClr val="bg1"/>
              </a:solidFill>
            </a:endParaRPr>
          </a:p>
          <a:p>
            <a:pPr algn="ctr"/>
            <a:r>
              <a:rPr lang="en-GB" sz="1600" dirty="0">
                <a:solidFill>
                  <a:schemeClr val="bg1"/>
                </a:solidFill>
              </a:rPr>
              <a:t>There is still a need in:</a:t>
            </a:r>
          </a:p>
          <a:p>
            <a:pPr algn="ctr"/>
            <a:endParaRPr lang="en-GB" sz="2400" dirty="0">
              <a:solidFill>
                <a:schemeClr val="bg1"/>
              </a:solidFill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</a:rPr>
              <a:t>Teaching</a:t>
            </a:r>
          </a:p>
          <a:p>
            <a:pPr algn="ctr"/>
            <a:endParaRPr lang="en-GB" sz="2400" dirty="0">
              <a:solidFill>
                <a:schemeClr val="bg1"/>
              </a:solidFill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</a:rPr>
              <a:t>TEFL</a:t>
            </a:r>
          </a:p>
          <a:p>
            <a:pPr algn="ctr"/>
            <a:endParaRPr lang="en-GB" sz="2400" dirty="0">
              <a:solidFill>
                <a:schemeClr val="bg1"/>
              </a:solidFill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</a:rPr>
              <a:t>Evangelism and discipleship</a:t>
            </a:r>
          </a:p>
          <a:p>
            <a:pPr algn="ctr"/>
            <a:endParaRPr lang="en-GB" sz="2400" dirty="0">
              <a:solidFill>
                <a:schemeClr val="bg1"/>
              </a:solidFill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</a:rPr>
              <a:t>Hospitality</a:t>
            </a:r>
          </a:p>
          <a:p>
            <a:pPr algn="ctr"/>
            <a:endParaRPr lang="en-GB" sz="2400" dirty="0">
              <a:solidFill>
                <a:schemeClr val="bg1"/>
              </a:solidFill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</a:rPr>
              <a:t>Community health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95FBFA-01E8-477D-A049-F7F5100F29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2867" y="2"/>
            <a:ext cx="6259132" cy="6857998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33C7F80-5DC0-4DCD-90CA-BDDF6671D7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19940" y="6036308"/>
            <a:ext cx="1672059" cy="70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830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7EB5053-05E4-4392-AF0C-F5E03917FEF0}"/>
              </a:ext>
            </a:extLst>
          </p:cNvPr>
          <p:cNvSpPr/>
          <p:nvPr/>
        </p:nvSpPr>
        <p:spPr>
          <a:xfrm>
            <a:off x="0" y="-23562"/>
            <a:ext cx="12192000" cy="6881561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527D5E-FE34-4DA8-865F-8C2D3A8D3E59}"/>
              </a:ext>
            </a:extLst>
          </p:cNvPr>
          <p:cNvSpPr txBox="1"/>
          <p:nvPr/>
        </p:nvSpPr>
        <p:spPr>
          <a:xfrm>
            <a:off x="3565874" y="1567317"/>
            <a:ext cx="506025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THANK YOU FOR YOUR PRAYERS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1E1BDC-DFD4-45C8-B77B-0A8FCE690909}"/>
              </a:ext>
            </a:extLst>
          </p:cNvPr>
          <p:cNvSpPr txBox="1"/>
          <p:nvPr/>
        </p:nvSpPr>
        <p:spPr>
          <a:xfrm>
            <a:off x="2411895" y="2396775"/>
            <a:ext cx="7368208" cy="13849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white"/>
                </a:solidFill>
                <a:latin typeface="Calibri" panose="020F0502020204030204"/>
              </a:rPr>
              <a:t>F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out more information on serving in mission or donate in support of this ministry at sim.org/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faithfulwitness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6AF0A5-8D46-4E54-97B7-6AA09B9CD5B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1431" y="3724989"/>
            <a:ext cx="2328164" cy="2328164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F54A422C-5295-4D6C-8B6D-00BF50F5C8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19941" y="6061021"/>
            <a:ext cx="1672059" cy="70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73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3089432-F0A4-4DBB-9F33-D8A3A055C991}"/>
              </a:ext>
            </a:extLst>
          </p:cNvPr>
          <p:cNvSpPr/>
          <p:nvPr/>
        </p:nvSpPr>
        <p:spPr>
          <a:xfrm>
            <a:off x="6259132" y="0"/>
            <a:ext cx="5932868" cy="6857998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CC3196-A175-4095-BF4D-1DF3EBD522A3}"/>
              </a:ext>
            </a:extLst>
          </p:cNvPr>
          <p:cNvSpPr txBox="1"/>
          <p:nvPr/>
        </p:nvSpPr>
        <p:spPr>
          <a:xfrm>
            <a:off x="7814540" y="2521058"/>
            <a:ext cx="2906451" cy="1815882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We send teams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of gospel workers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to communities</a:t>
            </a:r>
            <a:br>
              <a:rPr lang="en-GB" sz="2800" dirty="0">
                <a:solidFill>
                  <a:schemeClr val="bg1"/>
                </a:solidFill>
              </a:rPr>
            </a:br>
            <a:r>
              <a:rPr lang="en-GB" sz="2800" dirty="0">
                <a:solidFill>
                  <a:schemeClr val="bg1"/>
                </a:solidFill>
              </a:rPr>
              <a:t> where none exist</a:t>
            </a:r>
            <a:endParaRPr lang="en-GB" sz="2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4D73CF1-9B13-459A-A9B8-718FDD91C4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19941" y="6061021"/>
            <a:ext cx="1672059" cy="7030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41FDC3-CEAF-4443-BD7A-822A338A1A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6259132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837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3089432-F0A4-4DBB-9F33-D8A3A055C991}"/>
              </a:ext>
            </a:extLst>
          </p:cNvPr>
          <p:cNvSpPr/>
          <p:nvPr/>
        </p:nvSpPr>
        <p:spPr>
          <a:xfrm>
            <a:off x="0" y="2"/>
            <a:ext cx="12192000" cy="6857998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4D73CF1-9B13-459A-A9B8-718FDD91C4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19941" y="6061021"/>
            <a:ext cx="1672059" cy="7030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5E0930-78B9-49E6-AD73-C3863EFD622B}"/>
              </a:ext>
            </a:extLst>
          </p:cNvPr>
          <p:cNvSpPr txBox="1"/>
          <p:nvPr/>
        </p:nvSpPr>
        <p:spPr>
          <a:xfrm>
            <a:off x="2033286" y="2705725"/>
            <a:ext cx="81254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>
                <a:solidFill>
                  <a:schemeClr val="bg1"/>
                </a:solidFill>
              </a:rPr>
              <a:t>GOD IS AT 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8E2A25-121B-4505-B181-7F6B0ECBEC4C}"/>
              </a:ext>
            </a:extLst>
          </p:cNvPr>
          <p:cNvSpPr txBox="1"/>
          <p:nvPr/>
        </p:nvSpPr>
        <p:spPr>
          <a:xfrm>
            <a:off x="3847069" y="4152275"/>
            <a:ext cx="4543169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>
                    <a:lumMod val="85000"/>
                  </a:schemeClr>
                </a:solidFill>
              </a:rPr>
              <a:t>MALI</a:t>
            </a:r>
            <a:r>
              <a:rPr lang="en-GB" sz="3200" dirty="0">
                <a:solidFill>
                  <a:schemeClr val="bg1">
                    <a:lumMod val="85000"/>
                  </a:schemeClr>
                </a:solidFill>
              </a:rPr>
              <a:t> | </a:t>
            </a:r>
            <a:r>
              <a:rPr lang="en-GB" sz="3200" b="1" dirty="0">
                <a:solidFill>
                  <a:schemeClr val="bg1">
                    <a:lumMod val="85000"/>
                  </a:schemeClr>
                </a:solidFill>
              </a:rPr>
              <a:t>CHAD</a:t>
            </a:r>
            <a:r>
              <a:rPr lang="en-GB" sz="3200" dirty="0">
                <a:solidFill>
                  <a:schemeClr val="bg1">
                    <a:lumMod val="85000"/>
                  </a:schemeClr>
                </a:solidFill>
              </a:rPr>
              <a:t> | </a:t>
            </a:r>
            <a:r>
              <a:rPr lang="en-GB" sz="3200" b="1" dirty="0">
                <a:solidFill>
                  <a:schemeClr val="bg1">
                    <a:lumMod val="85000"/>
                  </a:schemeClr>
                </a:solidFill>
              </a:rPr>
              <a:t>THAILAND</a:t>
            </a:r>
          </a:p>
        </p:txBody>
      </p:sp>
    </p:spTree>
    <p:extLst>
      <p:ext uri="{BB962C8B-B14F-4D97-AF65-F5344CB8AC3E}">
        <p14:creationId xmlns:p14="http://schemas.microsoft.com/office/powerpoint/2010/main" val="1533861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3089432-F0A4-4DBB-9F33-D8A3A055C991}"/>
              </a:ext>
            </a:extLst>
          </p:cNvPr>
          <p:cNvSpPr/>
          <p:nvPr/>
        </p:nvSpPr>
        <p:spPr>
          <a:xfrm>
            <a:off x="6259132" y="2"/>
            <a:ext cx="5932868" cy="6857998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CC3196-A175-4095-BF4D-1DF3EBD522A3}"/>
              </a:ext>
            </a:extLst>
          </p:cNvPr>
          <p:cNvSpPr txBox="1"/>
          <p:nvPr/>
        </p:nvSpPr>
        <p:spPr>
          <a:xfrm>
            <a:off x="6610349" y="1012952"/>
            <a:ext cx="5422031" cy="440120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A year ago we asked you to pray </a:t>
            </a:r>
          </a:p>
          <a:p>
            <a:endParaRPr lang="en-GB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For the communities that would receive the first three teams.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That the Lord would raise up workers for this harvest.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That the teams would be led to people of peace.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4D73CF1-9B13-459A-A9B8-718FDD91C4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19941" y="6061021"/>
            <a:ext cx="1672059" cy="7030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2C8CCC-A364-44BD-AD2D-DE7B61BF42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"/>
            <a:ext cx="6296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42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3089432-F0A4-4DBB-9F33-D8A3A055C991}"/>
              </a:ext>
            </a:extLst>
          </p:cNvPr>
          <p:cNvSpPr/>
          <p:nvPr/>
        </p:nvSpPr>
        <p:spPr>
          <a:xfrm>
            <a:off x="0" y="2"/>
            <a:ext cx="12192000" cy="6857998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4D73CF1-9B13-459A-A9B8-718FDD91C4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19941" y="6061021"/>
            <a:ext cx="1672059" cy="7030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5E0930-78B9-49E6-AD73-C3863EFD622B}"/>
              </a:ext>
            </a:extLst>
          </p:cNvPr>
          <p:cNvSpPr txBox="1"/>
          <p:nvPr/>
        </p:nvSpPr>
        <p:spPr>
          <a:xfrm>
            <a:off x="2033286" y="2705725"/>
            <a:ext cx="81254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>
                <a:solidFill>
                  <a:schemeClr val="bg1"/>
                </a:solidFill>
              </a:rPr>
              <a:t>GOD IS AT 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8E2A25-121B-4505-B181-7F6B0ECBEC4C}"/>
              </a:ext>
            </a:extLst>
          </p:cNvPr>
          <p:cNvSpPr txBox="1"/>
          <p:nvPr/>
        </p:nvSpPr>
        <p:spPr>
          <a:xfrm>
            <a:off x="3847069" y="4152275"/>
            <a:ext cx="4543169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>
                    <a:lumMod val="85000"/>
                  </a:schemeClr>
                </a:solidFill>
              </a:rPr>
              <a:t>MALI | CHAD | </a:t>
            </a:r>
            <a:r>
              <a:rPr lang="en-GB" sz="3200" b="1" dirty="0">
                <a:solidFill>
                  <a:schemeClr val="bg1">
                    <a:lumMod val="85000"/>
                  </a:schemeClr>
                </a:solidFill>
              </a:rPr>
              <a:t>THAILAND</a:t>
            </a:r>
          </a:p>
        </p:txBody>
      </p:sp>
    </p:spTree>
    <p:extLst>
      <p:ext uri="{BB962C8B-B14F-4D97-AF65-F5344CB8AC3E}">
        <p14:creationId xmlns:p14="http://schemas.microsoft.com/office/powerpoint/2010/main" val="1699076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3089432-F0A4-4DBB-9F33-D8A3A055C991}"/>
              </a:ext>
            </a:extLst>
          </p:cNvPr>
          <p:cNvSpPr/>
          <p:nvPr/>
        </p:nvSpPr>
        <p:spPr>
          <a:xfrm>
            <a:off x="0" y="2"/>
            <a:ext cx="12192000" cy="6857998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A243AD-BCA4-44D5-BE6B-654B793730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4" b="13785"/>
          <a:stretch/>
        </p:blipFill>
        <p:spPr>
          <a:xfrm>
            <a:off x="14525" y="0"/>
            <a:ext cx="12191999" cy="6857998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4D73CF1-9B13-459A-A9B8-718FDD91C4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19941" y="6016051"/>
            <a:ext cx="1672059" cy="7030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5E0930-78B9-49E6-AD73-C3863EFD622B}"/>
              </a:ext>
            </a:extLst>
          </p:cNvPr>
          <p:cNvSpPr txBox="1"/>
          <p:nvPr/>
        </p:nvSpPr>
        <p:spPr>
          <a:xfrm>
            <a:off x="1474679" y="1377727"/>
            <a:ext cx="9271690" cy="240065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5000" dirty="0">
                <a:solidFill>
                  <a:schemeClr val="bg1"/>
                </a:solidFill>
              </a:rPr>
              <a:t>AYUTTHAYA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8FD601-B4B8-46B1-AB82-3F6D958AA9FA}"/>
              </a:ext>
            </a:extLst>
          </p:cNvPr>
          <p:cNvSpPr txBox="1"/>
          <p:nvPr/>
        </p:nvSpPr>
        <p:spPr>
          <a:xfrm>
            <a:off x="3672125" y="3265916"/>
            <a:ext cx="487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>
                <a:solidFill>
                  <a:schemeClr val="bg1"/>
                </a:solidFill>
              </a:rPr>
              <a:t>THAILAND</a:t>
            </a:r>
          </a:p>
        </p:txBody>
      </p:sp>
    </p:spTree>
    <p:extLst>
      <p:ext uri="{BB962C8B-B14F-4D97-AF65-F5344CB8AC3E}">
        <p14:creationId xmlns:p14="http://schemas.microsoft.com/office/powerpoint/2010/main" val="3050269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3089432-F0A4-4DBB-9F33-D8A3A055C991}"/>
              </a:ext>
            </a:extLst>
          </p:cNvPr>
          <p:cNvSpPr/>
          <p:nvPr/>
        </p:nvSpPr>
        <p:spPr>
          <a:xfrm>
            <a:off x="0" y="2"/>
            <a:ext cx="12192000" cy="6857998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FF6B85D-8A6E-4671-8F61-508874E509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4" b="13785"/>
          <a:stretch/>
        </p:blipFill>
        <p:spPr>
          <a:xfrm>
            <a:off x="14525" y="0"/>
            <a:ext cx="12191999" cy="6857998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4D73CF1-9B13-459A-A9B8-718FDD91C4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19941" y="6016051"/>
            <a:ext cx="1672059" cy="70300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8E67955-2C2E-43F5-997E-96211AA9C18A}"/>
              </a:ext>
            </a:extLst>
          </p:cNvPr>
          <p:cNvSpPr/>
          <p:nvPr/>
        </p:nvSpPr>
        <p:spPr>
          <a:xfrm>
            <a:off x="3964459" y="1899851"/>
            <a:ext cx="4263081" cy="3058298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B9B05E-FEE8-4BDB-92F5-BBA326E3DBC7}"/>
              </a:ext>
            </a:extLst>
          </p:cNvPr>
          <p:cNvSpPr txBox="1"/>
          <p:nvPr/>
        </p:nvSpPr>
        <p:spPr>
          <a:xfrm>
            <a:off x="4152899" y="2083883"/>
            <a:ext cx="3882082" cy="267765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Ayutthaya is home to a large Muslim population.</a:t>
            </a:r>
          </a:p>
          <a:p>
            <a:pPr algn="ctr"/>
            <a:endParaRPr lang="en-GB" sz="2800" dirty="0">
              <a:solidFill>
                <a:schemeClr val="bg1"/>
              </a:solidFill>
            </a:endParaRP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There is no know Christian engagement with this group. </a:t>
            </a:r>
          </a:p>
        </p:txBody>
      </p:sp>
    </p:spTree>
    <p:extLst>
      <p:ext uri="{BB962C8B-B14F-4D97-AF65-F5344CB8AC3E}">
        <p14:creationId xmlns:p14="http://schemas.microsoft.com/office/powerpoint/2010/main" val="765448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CC83042-943C-40EF-ABB3-E7F381641F99}"/>
              </a:ext>
            </a:extLst>
          </p:cNvPr>
          <p:cNvSpPr/>
          <p:nvPr/>
        </p:nvSpPr>
        <p:spPr>
          <a:xfrm>
            <a:off x="-2" y="0"/>
            <a:ext cx="12192001" cy="6857998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496213-45F2-400F-9B44-31BB3A06ED3A}"/>
              </a:ext>
            </a:extLst>
          </p:cNvPr>
          <p:cNvSpPr/>
          <p:nvPr/>
        </p:nvSpPr>
        <p:spPr>
          <a:xfrm>
            <a:off x="8194031" y="3305835"/>
            <a:ext cx="3834936" cy="13849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50937F-EF10-4C19-9B57-9ED56E524FA0}"/>
              </a:ext>
            </a:extLst>
          </p:cNvPr>
          <p:cNvSpPr/>
          <p:nvPr/>
        </p:nvSpPr>
        <p:spPr>
          <a:xfrm>
            <a:off x="207669" y="3305835"/>
            <a:ext cx="3834936" cy="13849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89D2616-B133-4876-8A0B-1F864B6E624A}"/>
              </a:ext>
            </a:extLst>
          </p:cNvPr>
          <p:cNvSpPr/>
          <p:nvPr/>
        </p:nvSpPr>
        <p:spPr>
          <a:xfrm>
            <a:off x="4178532" y="3305835"/>
            <a:ext cx="3834936" cy="13849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33C7F80-5DC0-4DCD-90CA-BDDF6671D7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909" y="6011594"/>
            <a:ext cx="1672059" cy="70300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9F09E86-EEDF-491D-9EF7-A5C5342B01F7}"/>
              </a:ext>
            </a:extLst>
          </p:cNvPr>
          <p:cNvSpPr txBox="1"/>
          <p:nvPr/>
        </p:nvSpPr>
        <p:spPr>
          <a:xfrm>
            <a:off x="2024504" y="1320764"/>
            <a:ext cx="8142991" cy="138499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In this culture, building relationship is key.</a:t>
            </a:r>
          </a:p>
          <a:p>
            <a:pPr algn="ctr"/>
            <a:endParaRPr lang="en-GB" sz="2800" dirty="0">
              <a:solidFill>
                <a:schemeClr val="bg1"/>
              </a:solidFill>
            </a:endParaRP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We are focussing in three areas to enable this: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F02929-D11A-457F-9230-C24B056A0DA9}"/>
              </a:ext>
            </a:extLst>
          </p:cNvPr>
          <p:cNvSpPr txBox="1"/>
          <p:nvPr/>
        </p:nvSpPr>
        <p:spPr>
          <a:xfrm>
            <a:off x="207669" y="3305835"/>
            <a:ext cx="3834936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800000"/>
                </a:solidFill>
              </a:rPr>
              <a:t>RADICAL GRACE</a:t>
            </a:r>
          </a:p>
          <a:p>
            <a:pPr algn="ctr"/>
            <a:endParaRPr lang="en-GB" sz="2400" b="1" dirty="0">
              <a:solidFill>
                <a:srgbClr val="800000"/>
              </a:solidFill>
            </a:endParaRPr>
          </a:p>
          <a:p>
            <a:pPr algn="ctr"/>
            <a:r>
              <a:rPr lang="en-GB" sz="2400" dirty="0">
                <a:solidFill>
                  <a:srgbClr val="800000"/>
                </a:solidFill>
              </a:rPr>
              <a:t>Family health ministry.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D01223-AA65-4FFA-B56E-4A6024F3F6F3}"/>
              </a:ext>
            </a:extLst>
          </p:cNvPr>
          <p:cNvSpPr txBox="1"/>
          <p:nvPr/>
        </p:nvSpPr>
        <p:spPr>
          <a:xfrm>
            <a:off x="4178532" y="3305835"/>
            <a:ext cx="3834936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800000"/>
                </a:solidFill>
              </a:rPr>
              <a:t>THE CENTRE</a:t>
            </a:r>
          </a:p>
          <a:p>
            <a:pPr algn="ctr"/>
            <a:endParaRPr lang="en-GB" sz="2400" dirty="0">
              <a:solidFill>
                <a:srgbClr val="800000"/>
              </a:solidFill>
            </a:endParaRPr>
          </a:p>
          <a:p>
            <a:pPr algn="ctr"/>
            <a:r>
              <a:rPr lang="en-GB" sz="2400" dirty="0">
                <a:solidFill>
                  <a:srgbClr val="800000"/>
                </a:solidFill>
              </a:rPr>
              <a:t>Student ministry.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1E8896-19CD-4085-85FD-4A65A054426F}"/>
              </a:ext>
            </a:extLst>
          </p:cNvPr>
          <p:cNvSpPr txBox="1"/>
          <p:nvPr/>
        </p:nvSpPr>
        <p:spPr>
          <a:xfrm>
            <a:off x="8194031" y="3305835"/>
            <a:ext cx="3834936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800000"/>
                </a:solidFill>
              </a:rPr>
              <a:t>SPORTS FRIENDS</a:t>
            </a:r>
          </a:p>
          <a:p>
            <a:pPr algn="ctr"/>
            <a:endParaRPr lang="en-GB" sz="2400" b="1" dirty="0">
              <a:solidFill>
                <a:srgbClr val="800000"/>
              </a:solidFill>
            </a:endParaRPr>
          </a:p>
          <a:p>
            <a:pPr algn="ctr"/>
            <a:r>
              <a:rPr lang="en-GB" sz="2400" dirty="0">
                <a:solidFill>
                  <a:srgbClr val="800000"/>
                </a:solidFill>
              </a:rPr>
              <a:t>Sport ministry</a:t>
            </a:r>
          </a:p>
        </p:txBody>
      </p:sp>
    </p:spTree>
    <p:extLst>
      <p:ext uri="{BB962C8B-B14F-4D97-AF65-F5344CB8AC3E}">
        <p14:creationId xmlns:p14="http://schemas.microsoft.com/office/powerpoint/2010/main" val="3903766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3089432-F0A4-4DBB-9F33-D8A3A055C991}"/>
              </a:ext>
            </a:extLst>
          </p:cNvPr>
          <p:cNvSpPr/>
          <p:nvPr/>
        </p:nvSpPr>
        <p:spPr>
          <a:xfrm>
            <a:off x="0" y="2"/>
            <a:ext cx="12192000" cy="6857998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4D73CF1-9B13-459A-A9B8-718FDD91C4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19941" y="6061021"/>
            <a:ext cx="1672059" cy="7030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5E0930-78B9-49E6-AD73-C3863EFD622B}"/>
              </a:ext>
            </a:extLst>
          </p:cNvPr>
          <p:cNvSpPr txBox="1"/>
          <p:nvPr/>
        </p:nvSpPr>
        <p:spPr>
          <a:xfrm>
            <a:off x="2676567" y="2705725"/>
            <a:ext cx="68388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>
                <a:solidFill>
                  <a:schemeClr val="bg1"/>
                </a:solidFill>
              </a:rPr>
              <a:t>PRAY WITH 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8E2A25-121B-4505-B181-7F6B0ECBEC4C}"/>
              </a:ext>
            </a:extLst>
          </p:cNvPr>
          <p:cNvSpPr txBox="1"/>
          <p:nvPr/>
        </p:nvSpPr>
        <p:spPr>
          <a:xfrm>
            <a:off x="3847069" y="4152275"/>
            <a:ext cx="4543169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>
                    <a:lumMod val="85000"/>
                  </a:schemeClr>
                </a:solidFill>
              </a:rPr>
              <a:t>MALI | CHAD | </a:t>
            </a:r>
            <a:r>
              <a:rPr lang="en-GB" sz="3200" b="1" dirty="0">
                <a:solidFill>
                  <a:schemeClr val="bg1">
                    <a:lumMod val="85000"/>
                  </a:schemeClr>
                </a:solidFill>
              </a:rPr>
              <a:t>THAILAND</a:t>
            </a:r>
          </a:p>
        </p:txBody>
      </p:sp>
    </p:spTree>
    <p:extLst>
      <p:ext uri="{BB962C8B-B14F-4D97-AF65-F5344CB8AC3E}">
        <p14:creationId xmlns:p14="http://schemas.microsoft.com/office/powerpoint/2010/main" val="2353242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458B302667DC45A03C9EABD6C28584" ma:contentTypeVersion="9" ma:contentTypeDescription="Create a new document." ma:contentTypeScope="" ma:versionID="74ba8607ce819ead660d18ab401d01dc">
  <xsd:schema xmlns:xsd="http://www.w3.org/2001/XMLSchema" xmlns:xs="http://www.w3.org/2001/XMLSchema" xmlns:p="http://schemas.microsoft.com/office/2006/metadata/properties" xmlns:ns3="d379b0ce-a839-4e53-b2c2-ed5d7c0c8637" targetNamespace="http://schemas.microsoft.com/office/2006/metadata/properties" ma:root="true" ma:fieldsID="b82a788a8e4b2226aa4570ca5dfce3e1" ns3:_="">
    <xsd:import namespace="d379b0ce-a839-4e53-b2c2-ed5d7c0c863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79b0ce-a839-4e53-b2c2-ed5d7c0c86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8E9E15B-E202-442E-9DDD-796D524D0D9F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d379b0ce-a839-4e53-b2c2-ed5d7c0c863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899FCF5-3B03-4A0F-BF00-F77B305C06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79b0ce-a839-4e53-b2c2-ed5d7c0c86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B4C7177-7195-41BD-9BBE-4359C0CD0B4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2543</TotalTime>
  <Words>318</Words>
  <Application>Microsoft Office PowerPoint</Application>
  <PresentationFormat>Widescreen</PresentationFormat>
  <Paragraphs>66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Hunt</dc:creator>
  <cp:lastModifiedBy>Linda Hunt</cp:lastModifiedBy>
  <cp:revision>273</cp:revision>
  <dcterms:created xsi:type="dcterms:W3CDTF">2018-01-04T16:27:46Z</dcterms:created>
  <dcterms:modified xsi:type="dcterms:W3CDTF">2022-02-02T20:20:46Z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0x01010050458B302667DC45A03C9EABD6C28584</vt:lpwstr>
  </property>
</Properties>
</file>