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2" r:id="rId5"/>
    <p:sldId id="260" r:id="rId6"/>
    <p:sldId id="298" r:id="rId7"/>
    <p:sldId id="297" r:id="rId8"/>
    <p:sldId id="299" r:id="rId9"/>
    <p:sldId id="303" r:id="rId10"/>
    <p:sldId id="295" r:id="rId11"/>
    <p:sldId id="294" r:id="rId12"/>
    <p:sldId id="304" r:id="rId13"/>
    <p:sldId id="300" r:id="rId14"/>
    <p:sldId id="306" r:id="rId15"/>
    <p:sldId id="305" r:id="rId16"/>
    <p:sldId id="307" r:id="rId17"/>
    <p:sldId id="308" r:id="rId18"/>
    <p:sldId id="309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6699"/>
    <a:srgbClr val="003366"/>
    <a:srgbClr val="006666"/>
    <a:srgbClr val="008080"/>
    <a:srgbClr val="660033"/>
    <a:srgbClr val="660066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3821" autoAdjust="0"/>
  </p:normalViewPr>
  <p:slideViewPr>
    <p:cSldViewPr snapToGrid="0">
      <p:cViewPr varScale="1">
        <p:scale>
          <a:sx n="66" d="100"/>
          <a:sy n="66" d="100"/>
        </p:scale>
        <p:origin x="52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764FC-31FD-48EE-A9D8-A97F1FC73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DBB09-3E67-483E-8E4A-2D544203D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58DA0-6C05-4066-B7B0-DDF3A5FE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9/2/21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66A89-64A2-49A8-8581-0D7E756C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CBB46-2940-4A9D-9445-C377EDC21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1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5D65-89EF-4A25-A6BE-CDF07B2B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8BD44-C3E2-45D0-B098-0B7503206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20DB1-3BDA-4355-AC78-47878D5ED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9/2/21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24EC9-10B2-4E17-AC76-53431BDD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F147-BFE2-47B5-B5DC-72AE976A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6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423DF3-E526-4541-83D2-C62A1FEB5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E2DDD-98E6-4E54-A1F8-CF4F4C02C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17673-5E21-40A3-8A1D-9B315F41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9/2/21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BDD79-3296-4CD4-94B1-C236BCD1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5A0DB-0EEA-4D16-9FCD-64F0D43B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2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60C8-6905-4F70-B002-56F8B76A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9D108-6C0B-4B8E-8D08-CB9AF5AF8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6BDAD-5C73-4E53-9909-B32FBB4FA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9/2/21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213E4-46FC-433D-840B-0DD12C5E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6F4B9-98F1-48BE-9663-4916978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0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D8B3-440E-4EC8-8046-958EF657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92B01-47A6-4CB1-88F4-061FFFF00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1E462-5AA3-4C36-91DC-36A45720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9/2/21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483A4-8A8D-43FA-BBA3-BD3578C0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A029F-8F0D-46AC-B8EE-A5E3D4C1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0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7D89-8794-4C8D-B42C-03522DFC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01664-DA5C-406B-9D5B-92E572B21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B57F1-B1EA-4770-9377-37913FD80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4108F-5231-4F5F-A12B-95E3757B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9/2/21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33254-F833-43EF-898E-91167690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38A97-F76D-4A83-B26A-A3789327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3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485A-73D5-47A2-A4F3-4B5C1C96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F191C-D218-4849-A778-3EE2F8BD4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87BDC-E92E-47AF-83D7-00F70E7C1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9027A-AFE2-4DF0-BB35-CAC45C532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6CEA1-F10C-4D85-8151-D78BDBAFE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EACB6-C1BB-429F-A489-143DE5CF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9/2/21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0945E1-0A5C-4DAC-A800-CA33FB81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E9D4F-E13D-4E8C-924C-2AEA4B1E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2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6147-0928-4398-BC21-D2BBE84E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AC008-5583-4624-AC63-DA990ABF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9/2/21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97552-55B0-4BCB-BF52-E6643F17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6579-719D-4CC6-8084-DB859B38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8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B717E-B4D3-4B3D-9911-BC2F738D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9/2/21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BE6E1-8824-4C9A-88CB-D7F02077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1FD3F-4448-47EB-AC99-8BF2BF54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54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B098-FBDA-41F5-AE26-A760A7AF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31EF3-2F89-4701-B1EB-930C4075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01431-35E1-4929-89CB-B593255BB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14EE2-EB51-43F0-AD27-59CDFE26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9/2/21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F4968-CA68-4427-A96D-0F32AB93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25AF3-4BC1-4B9B-8818-D0B8A8FC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72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6467-A73B-4B8D-A5BD-3721F1AD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489BA-8291-486A-A491-50A5BCBEB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2C2B3-93D3-4A86-9300-11DF756AE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EECEC-5664-40A8-9267-F921E661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9/2/21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3D53-C622-4793-A59A-AAE300E3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08C21-1648-4F77-9F78-B65A0DE9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6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DE9B86-9512-4448-9515-02CC3C39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F4F72-CD00-44E7-A4AB-5F5351197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E9D29-BC04-460D-A244-CC1EB9F00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773C5-6E30-4255-9620-35B1136AB1D9}" type="datetimeFigureOut">
              <a:rPr lang="en-GB" smtClean="0"/>
              <a:t>9/2/21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74D6E-ABAB-4453-85A5-4D37610D3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B28A-044D-4457-8FAB-C5A0D086A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95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17F11-8315-4D00-A6E6-9126EE364710}"/>
              </a:ext>
            </a:extLst>
          </p:cNvPr>
          <p:cNvSpPr/>
          <p:nvPr/>
        </p:nvSpPr>
        <p:spPr>
          <a:xfrm>
            <a:off x="0" y="97536"/>
            <a:ext cx="12192000" cy="682870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1077C9-5980-47B4-90A8-0A8678267AE8}"/>
              </a:ext>
            </a:extLst>
          </p:cNvPr>
          <p:cNvSpPr/>
          <p:nvPr/>
        </p:nvSpPr>
        <p:spPr>
          <a:xfrm>
            <a:off x="0" y="-33843"/>
            <a:ext cx="12192000" cy="2741417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D8DAC8-AAB9-4EF7-9E24-98F713D6EA75}"/>
              </a:ext>
            </a:extLst>
          </p:cNvPr>
          <p:cNvSpPr txBox="1"/>
          <p:nvPr/>
        </p:nvSpPr>
        <p:spPr>
          <a:xfrm>
            <a:off x="493776" y="4041533"/>
            <a:ext cx="1103376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 us take the gospel to communities where there is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</a:t>
            </a:r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Christian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witness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E29194-36ED-472E-BEBA-88ADA9866C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008" y="1718420"/>
            <a:ext cx="8806516" cy="224106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2B9B78-37C6-4037-AF63-126DEE1DD3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6983" y="5580369"/>
            <a:ext cx="2598033" cy="10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7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alm trees on a beach&#10;&#10;Description automatically generated">
            <a:extLst>
              <a:ext uri="{FF2B5EF4-FFF2-40B4-BE49-F238E27FC236}">
                <a16:creationId xmlns:a16="http://schemas.microsoft.com/office/drawing/2014/main" id="{5E44350B-A3AB-4263-A516-EEDE5EA6CC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7438" y="0"/>
            <a:ext cx="715456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C83042-943C-40EF-ABB3-E7F381641F99}"/>
              </a:ext>
            </a:extLst>
          </p:cNvPr>
          <p:cNvSpPr/>
          <p:nvPr/>
        </p:nvSpPr>
        <p:spPr>
          <a:xfrm>
            <a:off x="-1" y="2"/>
            <a:ext cx="5932868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3C7F80-5DC0-4DCD-90CA-BDDF6671D7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909" y="6011594"/>
            <a:ext cx="1672059" cy="7030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DF7762-B037-4CBE-BC50-D46CDFB11A79}"/>
              </a:ext>
            </a:extLst>
          </p:cNvPr>
          <p:cNvSpPr txBox="1"/>
          <p:nvPr/>
        </p:nvSpPr>
        <p:spPr>
          <a:xfrm>
            <a:off x="576555" y="2090172"/>
            <a:ext cx="4779755" cy="267765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And yet, there are no believers.</a:t>
            </a:r>
          </a:p>
          <a:p>
            <a:pPr algn="ctr"/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There is no church. </a:t>
            </a:r>
          </a:p>
          <a:p>
            <a:pPr algn="ctr"/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There are no books of the Bible available in </a:t>
            </a:r>
            <a:r>
              <a:rPr lang="en-GB" sz="2800" dirty="0" err="1">
                <a:solidFill>
                  <a:schemeClr val="bg1"/>
                </a:solidFill>
              </a:rPr>
              <a:t>Hassaniyya</a:t>
            </a:r>
            <a:r>
              <a:rPr lang="en-GB" sz="28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08347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D73CF1-9B13-459A-A9B8-718FDD91C4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941" y="6061021"/>
            <a:ext cx="1672059" cy="703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5E0930-78B9-49E6-AD73-C3863EFD622B}"/>
              </a:ext>
            </a:extLst>
          </p:cNvPr>
          <p:cNvSpPr txBox="1"/>
          <p:nvPr/>
        </p:nvSpPr>
        <p:spPr>
          <a:xfrm>
            <a:off x="2676567" y="2242738"/>
            <a:ext cx="68388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PRAY WITH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E2A25-121B-4505-B181-7F6B0ECBEC4C}"/>
              </a:ext>
            </a:extLst>
          </p:cNvPr>
          <p:cNvSpPr txBox="1"/>
          <p:nvPr/>
        </p:nvSpPr>
        <p:spPr>
          <a:xfrm>
            <a:off x="3847069" y="3689288"/>
            <a:ext cx="454316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>
                    <a:lumMod val="85000"/>
                  </a:schemeClr>
                </a:solidFill>
              </a:rPr>
              <a:t>MALI</a:t>
            </a:r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 | CHAD | THAILAND</a:t>
            </a:r>
          </a:p>
        </p:txBody>
      </p:sp>
    </p:spTree>
    <p:extLst>
      <p:ext uri="{BB962C8B-B14F-4D97-AF65-F5344CB8AC3E}">
        <p14:creationId xmlns:p14="http://schemas.microsoft.com/office/powerpoint/2010/main" val="2353242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D73CF1-9B13-459A-A9B8-718FDD91C4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11594"/>
            <a:ext cx="1672059" cy="703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2C8CCC-A364-44BD-AD2D-DE7B61BF42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629683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9BF67B-BDDA-49BF-8B02-16D99375CF5A}"/>
              </a:ext>
            </a:extLst>
          </p:cNvPr>
          <p:cNvSpPr txBox="1"/>
          <p:nvPr/>
        </p:nvSpPr>
        <p:spPr>
          <a:xfrm>
            <a:off x="250758" y="2705723"/>
            <a:ext cx="5795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>
                    <a:lumMod val="85000"/>
                  </a:schemeClr>
                </a:solidFill>
              </a:rPr>
              <a:t>PRAISE GOD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7870FE-049D-4ACA-994E-1A522C7624F6}"/>
              </a:ext>
            </a:extLst>
          </p:cNvPr>
          <p:cNvSpPr txBox="1"/>
          <p:nvPr/>
        </p:nvSpPr>
        <p:spPr>
          <a:xfrm>
            <a:off x="6459536" y="1351506"/>
            <a:ext cx="5569764" cy="41549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For </a:t>
            </a:r>
            <a:r>
              <a:rPr lang="en-GB" sz="2400" b="1" dirty="0">
                <a:solidFill>
                  <a:schemeClr val="bg1"/>
                </a:solidFill>
              </a:rPr>
              <a:t>opening doors </a:t>
            </a:r>
            <a:r>
              <a:rPr lang="en-GB" sz="2400" dirty="0">
                <a:solidFill>
                  <a:schemeClr val="bg1"/>
                </a:solidFill>
              </a:rPr>
              <a:t>to this community.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For </a:t>
            </a:r>
            <a:r>
              <a:rPr lang="en-GB" sz="2400" b="1" dirty="0">
                <a:solidFill>
                  <a:schemeClr val="bg1"/>
                </a:solidFill>
              </a:rPr>
              <a:t>openness</a:t>
            </a:r>
            <a:r>
              <a:rPr lang="en-GB" sz="2400" dirty="0">
                <a:solidFill>
                  <a:schemeClr val="bg1"/>
                </a:solidFill>
              </a:rPr>
              <a:t> from the </a:t>
            </a:r>
            <a:r>
              <a:rPr lang="en-GB" sz="2400" dirty="0" err="1">
                <a:solidFill>
                  <a:schemeClr val="bg1"/>
                </a:solidFill>
              </a:rPr>
              <a:t>Hassaniya</a:t>
            </a:r>
            <a:r>
              <a:rPr lang="en-GB" sz="2400" dirty="0">
                <a:solidFill>
                  <a:schemeClr val="bg1"/>
                </a:solidFill>
              </a:rPr>
              <a:t> for workers to live among them and learn their language.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For numerous </a:t>
            </a:r>
            <a:r>
              <a:rPr lang="en-GB" sz="2400" b="1" dirty="0">
                <a:solidFill>
                  <a:schemeClr val="bg1"/>
                </a:solidFill>
              </a:rPr>
              <a:t>requests for help</a:t>
            </a:r>
            <a:r>
              <a:rPr lang="en-GB" sz="2400" dirty="0">
                <a:solidFill>
                  <a:schemeClr val="bg1"/>
                </a:solidFill>
              </a:rPr>
              <a:t> from the team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That this </a:t>
            </a:r>
            <a:r>
              <a:rPr lang="en-GB" sz="2400" b="1" dirty="0">
                <a:solidFill>
                  <a:schemeClr val="bg1"/>
                </a:solidFill>
              </a:rPr>
              <a:t>field is ripe </a:t>
            </a:r>
            <a:r>
              <a:rPr lang="en-GB" sz="2400" dirty="0">
                <a:solidFill>
                  <a:schemeClr val="bg1"/>
                </a:solidFill>
              </a:rPr>
              <a:t>for harvest and in need of labourers.</a:t>
            </a:r>
          </a:p>
        </p:txBody>
      </p:sp>
    </p:spTree>
    <p:extLst>
      <p:ext uri="{BB962C8B-B14F-4D97-AF65-F5344CB8AC3E}">
        <p14:creationId xmlns:p14="http://schemas.microsoft.com/office/powerpoint/2010/main" val="1394033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D73CF1-9B13-459A-A9B8-718FDD91C4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11594"/>
            <a:ext cx="1672059" cy="703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2C8CCC-A364-44BD-AD2D-DE7B61BF42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629683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9BF67B-BDDA-49BF-8B02-16D99375CF5A}"/>
              </a:ext>
            </a:extLst>
          </p:cNvPr>
          <p:cNvSpPr txBox="1"/>
          <p:nvPr/>
        </p:nvSpPr>
        <p:spPr>
          <a:xfrm>
            <a:off x="783910" y="2705722"/>
            <a:ext cx="47290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>
                    <a:lumMod val="85000"/>
                  </a:schemeClr>
                </a:solidFill>
              </a:rPr>
              <a:t>PRAY FOR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826E6C-83FB-420A-81BA-186112F1443B}"/>
              </a:ext>
            </a:extLst>
          </p:cNvPr>
          <p:cNvSpPr txBox="1"/>
          <p:nvPr/>
        </p:nvSpPr>
        <p:spPr>
          <a:xfrm>
            <a:off x="6504841" y="1351505"/>
            <a:ext cx="5479154" cy="41549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• God’s spirit to prepare the hearts of </a:t>
            </a:r>
            <a:r>
              <a:rPr lang="en-GB" sz="2400" dirty="0" err="1">
                <a:solidFill>
                  <a:schemeClr val="bg1"/>
                </a:solidFill>
              </a:rPr>
              <a:t>Hassaniya</a:t>
            </a:r>
            <a:r>
              <a:rPr lang="en-GB" sz="2400" dirty="0">
                <a:solidFill>
                  <a:schemeClr val="bg1"/>
                </a:solidFill>
              </a:rPr>
              <a:t> herdsmen to </a:t>
            </a:r>
            <a:r>
              <a:rPr lang="en-GB" sz="2400" b="1" dirty="0">
                <a:solidFill>
                  <a:schemeClr val="bg1"/>
                </a:solidFill>
              </a:rPr>
              <a:t>receive the gospel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</a:p>
          <a:p>
            <a:r>
              <a:rPr lang="en-GB" sz="2400" dirty="0">
                <a:solidFill>
                  <a:schemeClr val="bg1"/>
                </a:solidFill>
              </a:rPr>
              <a:t> </a:t>
            </a:r>
          </a:p>
          <a:p>
            <a:r>
              <a:rPr lang="en-GB" sz="2400" dirty="0">
                <a:solidFill>
                  <a:schemeClr val="bg1"/>
                </a:solidFill>
              </a:rPr>
              <a:t>• God’s </a:t>
            </a:r>
            <a:r>
              <a:rPr lang="en-GB" sz="2400" b="1" dirty="0">
                <a:solidFill>
                  <a:schemeClr val="bg1"/>
                </a:solidFill>
              </a:rPr>
              <a:t>love and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unity</a:t>
            </a:r>
            <a:r>
              <a:rPr lang="en-GB" sz="2400" dirty="0">
                <a:solidFill>
                  <a:schemeClr val="bg1"/>
                </a:solidFill>
              </a:rPr>
              <a:t> to grow among the gospel workers.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• God’s intervention in the health and economic crisis due to </a:t>
            </a:r>
            <a:r>
              <a:rPr lang="en-GB" sz="2400" b="1" dirty="0">
                <a:solidFill>
                  <a:schemeClr val="bg1"/>
                </a:solidFill>
              </a:rPr>
              <a:t>COVID-19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• </a:t>
            </a:r>
            <a:r>
              <a:rPr lang="en-GB" sz="2400" b="1" dirty="0">
                <a:solidFill>
                  <a:schemeClr val="bg1"/>
                </a:solidFill>
              </a:rPr>
              <a:t>Financial provision</a:t>
            </a:r>
            <a:r>
              <a:rPr lang="en-GB" sz="2400" dirty="0">
                <a:solidFill>
                  <a:schemeClr val="bg1"/>
                </a:solidFill>
              </a:rPr>
              <a:t> for the team. </a:t>
            </a:r>
          </a:p>
        </p:txBody>
      </p:sp>
    </p:spTree>
    <p:extLst>
      <p:ext uri="{BB962C8B-B14F-4D97-AF65-F5344CB8AC3E}">
        <p14:creationId xmlns:p14="http://schemas.microsoft.com/office/powerpoint/2010/main" val="854754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D73CF1-9B13-459A-A9B8-718FDD91C4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11594"/>
            <a:ext cx="1672059" cy="703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2C8CCC-A364-44BD-AD2D-DE7B61BF42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629683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9BF67B-BDDA-49BF-8B02-16D99375CF5A}"/>
              </a:ext>
            </a:extLst>
          </p:cNvPr>
          <p:cNvSpPr txBox="1"/>
          <p:nvPr/>
        </p:nvSpPr>
        <p:spPr>
          <a:xfrm>
            <a:off x="783910" y="2705722"/>
            <a:ext cx="47290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>
                    <a:lumMod val="85000"/>
                  </a:schemeClr>
                </a:solidFill>
              </a:rPr>
              <a:t>PRAY FOR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4AB6D3-71F1-437B-BAE9-583FBB110D28}"/>
              </a:ext>
            </a:extLst>
          </p:cNvPr>
          <p:cNvSpPr/>
          <p:nvPr/>
        </p:nvSpPr>
        <p:spPr>
          <a:xfrm>
            <a:off x="6550784" y="1905503"/>
            <a:ext cx="53872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God to bring </a:t>
            </a:r>
            <a:r>
              <a:rPr lang="en-GB" sz="2400" b="1" dirty="0">
                <a:solidFill>
                  <a:schemeClr val="bg1"/>
                </a:solidFill>
              </a:rPr>
              <a:t>more workers </a:t>
            </a:r>
            <a:r>
              <a:rPr lang="en-GB" sz="2400" dirty="0">
                <a:solidFill>
                  <a:schemeClr val="bg1"/>
                </a:solidFill>
              </a:rPr>
              <a:t>to the team.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Peace</a:t>
            </a:r>
            <a:r>
              <a:rPr lang="en-GB" sz="2400" dirty="0">
                <a:solidFill>
                  <a:schemeClr val="bg1"/>
                </a:solidFill>
              </a:rPr>
              <a:t> in Mali and other West African states threatened by Islamic extremists.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Protection</a:t>
            </a:r>
            <a:r>
              <a:rPr lang="en-GB" sz="2400" dirty="0">
                <a:solidFill>
                  <a:schemeClr val="bg1"/>
                </a:solidFill>
              </a:rPr>
              <a:t> for all gospel workers.</a:t>
            </a:r>
          </a:p>
        </p:txBody>
      </p:sp>
    </p:spTree>
    <p:extLst>
      <p:ext uri="{BB962C8B-B14F-4D97-AF65-F5344CB8AC3E}">
        <p14:creationId xmlns:p14="http://schemas.microsoft.com/office/powerpoint/2010/main" val="89895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CC83042-943C-40EF-ABB3-E7F381641F99}"/>
              </a:ext>
            </a:extLst>
          </p:cNvPr>
          <p:cNvSpPr/>
          <p:nvPr/>
        </p:nvSpPr>
        <p:spPr>
          <a:xfrm>
            <a:off x="-1" y="2"/>
            <a:ext cx="5932868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DF7762-B037-4CBE-BC50-D46CDFB11A79}"/>
              </a:ext>
            </a:extLst>
          </p:cNvPr>
          <p:cNvSpPr txBox="1"/>
          <p:nvPr/>
        </p:nvSpPr>
        <p:spPr>
          <a:xfrm>
            <a:off x="461900" y="1782395"/>
            <a:ext cx="5176336" cy="329320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Could God use your skills on this team?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There is still a need for: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Adult literacy teachers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Medics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Children’s workers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95FBFA-01E8-477D-A049-F7F5100F29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2867" y="2"/>
            <a:ext cx="6259132" cy="6857998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3C7F80-5DC0-4DCD-90CA-BDDF6671D7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940" y="6036308"/>
            <a:ext cx="1672059" cy="7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30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7EB5053-05E4-4392-AF0C-F5E03917FEF0}"/>
              </a:ext>
            </a:extLst>
          </p:cNvPr>
          <p:cNvSpPr/>
          <p:nvPr/>
        </p:nvSpPr>
        <p:spPr>
          <a:xfrm>
            <a:off x="0" y="-23562"/>
            <a:ext cx="12192000" cy="6881561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527D5E-FE34-4DA8-865F-8C2D3A8D3E59}"/>
              </a:ext>
            </a:extLst>
          </p:cNvPr>
          <p:cNvSpPr txBox="1"/>
          <p:nvPr/>
        </p:nvSpPr>
        <p:spPr>
          <a:xfrm>
            <a:off x="3565874" y="1567317"/>
            <a:ext cx="506025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FOR YOUR PRAYERS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1E1BDC-DFD4-45C8-B77B-0A8FCE690909}"/>
              </a:ext>
            </a:extLst>
          </p:cNvPr>
          <p:cNvSpPr txBox="1"/>
          <p:nvPr/>
        </p:nvSpPr>
        <p:spPr>
          <a:xfrm>
            <a:off x="2411895" y="2396775"/>
            <a:ext cx="7368208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white"/>
                </a:solidFill>
                <a:latin typeface="Calibri" panose="020F0502020204030204"/>
              </a:rPr>
              <a:t>F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out more information on serving in mission or donate in support of this ministry at sim.org/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faithfulwitness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AF0A5-8D46-4E54-97B7-6AA09B9CD5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431" y="3724989"/>
            <a:ext cx="2328164" cy="2328164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4A422C-5295-4D6C-8B6D-00BF50F5C8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941" y="6061021"/>
            <a:ext cx="1672059" cy="7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7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6259132" y="0"/>
            <a:ext cx="5932868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7814540" y="2521058"/>
            <a:ext cx="2906451" cy="181588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We send teams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of gospel workers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to communities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 where none exist</a:t>
            </a:r>
            <a:endParaRPr lang="en-GB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D73CF1-9B13-459A-A9B8-718FDD91C4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941" y="6061021"/>
            <a:ext cx="1672059" cy="703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1FDC3-CEAF-4443-BD7A-822A338A1A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6259132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D73CF1-9B13-459A-A9B8-718FDD91C4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941" y="6061021"/>
            <a:ext cx="1672059" cy="703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5E0930-78B9-49E6-AD73-C3863EFD622B}"/>
              </a:ext>
            </a:extLst>
          </p:cNvPr>
          <p:cNvSpPr txBox="1"/>
          <p:nvPr/>
        </p:nvSpPr>
        <p:spPr>
          <a:xfrm>
            <a:off x="2033286" y="2705725"/>
            <a:ext cx="81254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GOD IS AT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E2A25-121B-4505-B181-7F6B0ECBEC4C}"/>
              </a:ext>
            </a:extLst>
          </p:cNvPr>
          <p:cNvSpPr txBox="1"/>
          <p:nvPr/>
        </p:nvSpPr>
        <p:spPr>
          <a:xfrm>
            <a:off x="3847069" y="4152275"/>
            <a:ext cx="454316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>
                    <a:lumMod val="85000"/>
                  </a:schemeClr>
                </a:solidFill>
              </a:rPr>
              <a:t>MALI</a:t>
            </a:r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 | </a:t>
            </a:r>
            <a:r>
              <a:rPr lang="en-GB" sz="3200" b="1" dirty="0">
                <a:solidFill>
                  <a:schemeClr val="bg1">
                    <a:lumMod val="85000"/>
                  </a:schemeClr>
                </a:solidFill>
              </a:rPr>
              <a:t>CHAD</a:t>
            </a:r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 | </a:t>
            </a:r>
            <a:r>
              <a:rPr lang="en-GB" sz="3200" b="1" dirty="0">
                <a:solidFill>
                  <a:schemeClr val="bg1">
                    <a:lumMod val="85000"/>
                  </a:schemeClr>
                </a:solidFill>
              </a:rPr>
              <a:t>THAILAND</a:t>
            </a:r>
          </a:p>
        </p:txBody>
      </p:sp>
    </p:spTree>
    <p:extLst>
      <p:ext uri="{BB962C8B-B14F-4D97-AF65-F5344CB8AC3E}">
        <p14:creationId xmlns:p14="http://schemas.microsoft.com/office/powerpoint/2010/main" val="169907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6259132" y="2"/>
            <a:ext cx="5932868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6610349" y="1012952"/>
            <a:ext cx="5422031" cy="44012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A year ago we asked you to pray 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For the communities that would receive the first three teams.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That the Lord would raise up workers for this harvest.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That the teams would be led to people of peace.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D73CF1-9B13-459A-A9B8-718FDD91C4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941" y="6061021"/>
            <a:ext cx="1672059" cy="703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2C8CCC-A364-44BD-AD2D-DE7B61BF42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6296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0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88810990-23A5-4190-A1E2-7106764FDD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7998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D73CF1-9B13-459A-A9B8-718FDD91C4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941" y="6016051"/>
            <a:ext cx="1672059" cy="703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5E0930-78B9-49E6-AD73-C3863EFD622B}"/>
              </a:ext>
            </a:extLst>
          </p:cNvPr>
          <p:cNvSpPr txBox="1"/>
          <p:nvPr/>
        </p:nvSpPr>
        <p:spPr>
          <a:xfrm>
            <a:off x="3883915" y="2228670"/>
            <a:ext cx="4424170" cy="240065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5000" dirty="0">
                <a:solidFill>
                  <a:schemeClr val="bg1"/>
                </a:solidFill>
              </a:rPr>
              <a:t>MALI</a:t>
            </a:r>
          </a:p>
        </p:txBody>
      </p:sp>
    </p:spTree>
    <p:extLst>
      <p:ext uri="{BB962C8B-B14F-4D97-AF65-F5344CB8AC3E}">
        <p14:creationId xmlns:p14="http://schemas.microsoft.com/office/powerpoint/2010/main" val="305026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88810990-23A5-4190-A1E2-7106764FDD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7998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D73CF1-9B13-459A-A9B8-718FDD91C4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941" y="6016051"/>
            <a:ext cx="1672059" cy="7030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E67955-2C2E-43F5-997E-96211AA9C18A}"/>
              </a:ext>
            </a:extLst>
          </p:cNvPr>
          <p:cNvSpPr/>
          <p:nvPr/>
        </p:nvSpPr>
        <p:spPr>
          <a:xfrm>
            <a:off x="3259478" y="2096374"/>
            <a:ext cx="5673043" cy="266525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BDAA3-C673-4E76-894B-E757B3334FE6}"/>
              </a:ext>
            </a:extLst>
          </p:cNvPr>
          <p:cNvSpPr txBox="1"/>
          <p:nvPr/>
        </p:nvSpPr>
        <p:spPr>
          <a:xfrm>
            <a:off x="3390543" y="2308307"/>
            <a:ext cx="5391151" cy="224676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In a place with few social amenities, devoid of words such as comfort, peace or security,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God is building a team of Faithful Witnesses.</a:t>
            </a:r>
          </a:p>
        </p:txBody>
      </p:sp>
    </p:spTree>
    <p:extLst>
      <p:ext uri="{BB962C8B-B14F-4D97-AF65-F5344CB8AC3E}">
        <p14:creationId xmlns:p14="http://schemas.microsoft.com/office/powerpoint/2010/main" val="76544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6259132" y="2"/>
            <a:ext cx="5932868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6800603" y="2024786"/>
            <a:ext cx="4849925" cy="249299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There are no known believers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amongst the </a:t>
            </a:r>
            <a:r>
              <a:rPr lang="en-GB" sz="2800" dirty="0" err="1">
                <a:solidFill>
                  <a:schemeClr val="bg1"/>
                </a:solidFill>
              </a:rPr>
              <a:t>Hassaniya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and less than a handful amongst the Soninke and Fulani</a:t>
            </a:r>
          </a:p>
          <a:p>
            <a:pPr algn="ctr"/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Joshua, SIM Mali Director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D73CF1-9B13-459A-A9B8-718FDD91C4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941" y="6061021"/>
            <a:ext cx="1672059" cy="703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915B88-ECE8-47D8-AF94-DBE7FE50C4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465" y="0"/>
            <a:ext cx="6280061" cy="6868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793097-78E5-4B45-897B-A6B4F07F998A}"/>
              </a:ext>
            </a:extLst>
          </p:cNvPr>
          <p:cNvSpPr txBox="1"/>
          <p:nvPr/>
        </p:nvSpPr>
        <p:spPr>
          <a:xfrm rot="5400000">
            <a:off x="-2349215" y="4394666"/>
            <a:ext cx="4944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https://search.creativecommons.org/photos/6e462de0-c716-4368-af45-e90d1c9e26ca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F9108A-C790-4992-8FB5-F748AB481F6B}"/>
              </a:ext>
            </a:extLst>
          </p:cNvPr>
          <p:cNvSpPr/>
          <p:nvPr/>
        </p:nvSpPr>
        <p:spPr>
          <a:xfrm>
            <a:off x="6800604" y="1526058"/>
            <a:ext cx="4931354" cy="32356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B62CC4-D620-457B-9FEA-BEAEFE166763}"/>
              </a:ext>
            </a:extLst>
          </p:cNvPr>
          <p:cNvSpPr txBox="1"/>
          <p:nvPr/>
        </p:nvSpPr>
        <p:spPr>
          <a:xfrm>
            <a:off x="6967648" y="893256"/>
            <a:ext cx="97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EB2B6A-ABE2-498A-BC98-3955CE868DBC}"/>
              </a:ext>
            </a:extLst>
          </p:cNvPr>
          <p:cNvSpPr txBox="1"/>
          <p:nvPr/>
        </p:nvSpPr>
        <p:spPr>
          <a:xfrm>
            <a:off x="10910469" y="4281146"/>
            <a:ext cx="97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33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8D4BB92-99F6-4E19-BA8A-A6C4BF3846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2867" y="0"/>
            <a:ext cx="625913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C83042-943C-40EF-ABB3-E7F381641F99}"/>
              </a:ext>
            </a:extLst>
          </p:cNvPr>
          <p:cNvSpPr/>
          <p:nvPr/>
        </p:nvSpPr>
        <p:spPr>
          <a:xfrm>
            <a:off x="-1" y="2"/>
            <a:ext cx="5932868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3C7F80-5DC0-4DCD-90CA-BDDF6671D7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909" y="6011594"/>
            <a:ext cx="1672059" cy="7030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F09E86-EEDF-491D-9EF7-A5C5342B01F7}"/>
              </a:ext>
            </a:extLst>
          </p:cNvPr>
          <p:cNvSpPr txBox="1"/>
          <p:nvPr/>
        </p:nvSpPr>
        <p:spPr>
          <a:xfrm>
            <a:off x="890334" y="2097857"/>
            <a:ext cx="4152198" cy="181588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Faithful Witness team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visited </a:t>
            </a:r>
            <a:r>
              <a:rPr lang="en-GB" sz="2800" dirty="0" err="1">
                <a:solidFill>
                  <a:schemeClr val="bg1"/>
                </a:solidFill>
              </a:rPr>
              <a:t>Hassaniya</a:t>
            </a:r>
            <a:r>
              <a:rPr lang="en-GB" sz="2800" dirty="0">
                <a:solidFill>
                  <a:schemeClr val="bg1"/>
                </a:solidFill>
              </a:rPr>
              <a:t> villages and were welcomed with open arms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0376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CC83042-943C-40EF-ABB3-E7F381641F99}"/>
              </a:ext>
            </a:extLst>
          </p:cNvPr>
          <p:cNvSpPr/>
          <p:nvPr/>
        </p:nvSpPr>
        <p:spPr>
          <a:xfrm>
            <a:off x="-1" y="2"/>
            <a:ext cx="5932868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3C7F80-5DC0-4DCD-90CA-BDDF6671D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909" y="6011594"/>
            <a:ext cx="1672059" cy="7030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DF7762-B037-4CBE-BC50-D46CDFB11A79}"/>
              </a:ext>
            </a:extLst>
          </p:cNvPr>
          <p:cNvSpPr txBox="1"/>
          <p:nvPr/>
        </p:nvSpPr>
        <p:spPr>
          <a:xfrm>
            <a:off x="669501" y="1114774"/>
            <a:ext cx="4593864" cy="37856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Previous gospel workers had paved the way, showing God’s love through acts of compassion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 – they provided famine relief, wells, schools and children’s clubs. 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Church teams had shown the Jesus film and distributed tracts.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They held medical clinics, and learnt language and culture…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95FBFA-01E8-477D-A049-F7F5100F29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2867" y="2"/>
            <a:ext cx="6259132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1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458B302667DC45A03C9EABD6C28584" ma:contentTypeVersion="9" ma:contentTypeDescription="Create a new document." ma:contentTypeScope="" ma:versionID="74ba8607ce819ead660d18ab401d01dc">
  <xsd:schema xmlns:xsd="http://www.w3.org/2001/XMLSchema" xmlns:xs="http://www.w3.org/2001/XMLSchema" xmlns:p="http://schemas.microsoft.com/office/2006/metadata/properties" xmlns:ns3="d379b0ce-a839-4e53-b2c2-ed5d7c0c8637" targetNamespace="http://schemas.microsoft.com/office/2006/metadata/properties" ma:root="true" ma:fieldsID="b82a788a8e4b2226aa4570ca5dfce3e1" ns3:_="">
    <xsd:import namespace="d379b0ce-a839-4e53-b2c2-ed5d7c0c86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9b0ce-a839-4e53-b2c2-ed5d7c0c86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E9E15B-E202-442E-9DDD-796D524D0D9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d379b0ce-a839-4e53-b2c2-ed5d7c0c863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99FCF5-3B03-4A0F-BF00-F77B305C06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9b0ce-a839-4e53-b2c2-ed5d7c0c86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4C7177-7195-41BD-9BBE-4359C0CD0B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2379</TotalTime>
  <Words>412</Words>
  <Application>Microsoft Office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Hunt</dc:creator>
  <cp:lastModifiedBy>Linda Hunt</cp:lastModifiedBy>
  <cp:revision>258</cp:revision>
  <dcterms:created xsi:type="dcterms:W3CDTF">2018-01-04T16:27:46Z</dcterms:created>
  <dcterms:modified xsi:type="dcterms:W3CDTF">2021-02-09T15:48:15Z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0x01010050458B302667DC45A03C9EABD6C28584</vt:lpwstr>
  </property>
</Properties>
</file>