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69" r:id="rId4"/>
    <p:sldId id="281" r:id="rId5"/>
    <p:sldId id="280"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800000"/>
    <a:srgbClr val="006666"/>
    <a:srgbClr val="C25B06"/>
    <a:srgbClr val="A86ED4"/>
    <a:srgbClr val="3A003A"/>
    <a:srgbClr val="660066"/>
    <a:srgbClr val="F3072E"/>
    <a:srgbClr val="00330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3" autoAdjust="0"/>
    <p:restoredTop sz="94660"/>
  </p:normalViewPr>
  <p:slideViewPr>
    <p:cSldViewPr snapToGrid="0">
      <p:cViewPr varScale="1">
        <p:scale>
          <a:sx n="66" d="100"/>
          <a:sy n="66" d="100"/>
        </p:scale>
        <p:origin x="64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764FC-31FD-48EE-A9D8-A97F1FC731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76DBB09-3E67-483E-8E4A-2D544203D0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158DA0-6C05-4066-B7B0-DDF3A5FEF4AC}"/>
              </a:ext>
            </a:extLst>
          </p:cNvPr>
          <p:cNvSpPr>
            <a:spLocks noGrp="1"/>
          </p:cNvSpPr>
          <p:nvPr>
            <p:ph type="dt" sz="half" idx="10"/>
          </p:nvPr>
        </p:nvSpPr>
        <p:spPr/>
        <p:txBody>
          <a:bodyPr/>
          <a:lstStyle/>
          <a:p>
            <a:fld id="{AF5773C5-6E30-4255-9620-35B1136AB1D9}" type="datetimeFigureOut">
              <a:rPr lang="en-GB" smtClean="0"/>
              <a:t>12/8/21</a:t>
            </a:fld>
            <a:endParaRPr lang="en-GB"/>
          </a:p>
        </p:txBody>
      </p:sp>
      <p:sp>
        <p:nvSpPr>
          <p:cNvPr id="5" name="Footer Placeholder 4">
            <a:extLst>
              <a:ext uri="{FF2B5EF4-FFF2-40B4-BE49-F238E27FC236}">
                <a16:creationId xmlns:a16="http://schemas.microsoft.com/office/drawing/2014/main" id="{92866A89-64A2-49A8-8581-0D7E756CB6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2CBB46-2940-4A9D-9445-C377EDC21C1D}"/>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3980512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5D65-89EF-4A25-A6BE-CDF07B2BE9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D8BD44-C3E2-45D0-B098-0B75032062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720DB1-3BDA-4355-AC78-47878D5EDF1C}"/>
              </a:ext>
            </a:extLst>
          </p:cNvPr>
          <p:cNvSpPr>
            <a:spLocks noGrp="1"/>
          </p:cNvSpPr>
          <p:nvPr>
            <p:ph type="dt" sz="half" idx="10"/>
          </p:nvPr>
        </p:nvSpPr>
        <p:spPr/>
        <p:txBody>
          <a:bodyPr/>
          <a:lstStyle/>
          <a:p>
            <a:fld id="{AF5773C5-6E30-4255-9620-35B1136AB1D9}" type="datetimeFigureOut">
              <a:rPr lang="en-GB" smtClean="0"/>
              <a:t>12/8/21</a:t>
            </a:fld>
            <a:endParaRPr lang="en-GB"/>
          </a:p>
        </p:txBody>
      </p:sp>
      <p:sp>
        <p:nvSpPr>
          <p:cNvPr id="5" name="Footer Placeholder 4">
            <a:extLst>
              <a:ext uri="{FF2B5EF4-FFF2-40B4-BE49-F238E27FC236}">
                <a16:creationId xmlns:a16="http://schemas.microsoft.com/office/drawing/2014/main" id="{94824EC9-10B2-4E17-AC76-53431BDD6B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FDF147-BFE2-47B5-B5DC-72AE976A1455}"/>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209786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423DF3-E526-4541-83D2-C62A1FEB57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7E2DDD-98E6-4E54-A1F8-CF4F4C02C35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617673-5E21-40A3-8A1D-9B315F416127}"/>
              </a:ext>
            </a:extLst>
          </p:cNvPr>
          <p:cNvSpPr>
            <a:spLocks noGrp="1"/>
          </p:cNvSpPr>
          <p:nvPr>
            <p:ph type="dt" sz="half" idx="10"/>
          </p:nvPr>
        </p:nvSpPr>
        <p:spPr/>
        <p:txBody>
          <a:bodyPr/>
          <a:lstStyle/>
          <a:p>
            <a:fld id="{AF5773C5-6E30-4255-9620-35B1136AB1D9}" type="datetimeFigureOut">
              <a:rPr lang="en-GB" smtClean="0"/>
              <a:t>12/8/21</a:t>
            </a:fld>
            <a:endParaRPr lang="en-GB"/>
          </a:p>
        </p:txBody>
      </p:sp>
      <p:sp>
        <p:nvSpPr>
          <p:cNvPr id="5" name="Footer Placeholder 4">
            <a:extLst>
              <a:ext uri="{FF2B5EF4-FFF2-40B4-BE49-F238E27FC236}">
                <a16:creationId xmlns:a16="http://schemas.microsoft.com/office/drawing/2014/main" id="{A6EBDD79-3296-4CD4-94B1-C236BCD119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5A0DB-0EEA-4D16-9FCD-64F0D43B2AAE}"/>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809120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60C8-6905-4F70-B002-56F8B76AA5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29D108-6C0B-4B8E-8D08-CB9AF5AF83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A6BDAD-5C73-4E53-9909-B32FBB4FA580}"/>
              </a:ext>
            </a:extLst>
          </p:cNvPr>
          <p:cNvSpPr>
            <a:spLocks noGrp="1"/>
          </p:cNvSpPr>
          <p:nvPr>
            <p:ph type="dt" sz="half" idx="10"/>
          </p:nvPr>
        </p:nvSpPr>
        <p:spPr/>
        <p:txBody>
          <a:bodyPr/>
          <a:lstStyle/>
          <a:p>
            <a:fld id="{AF5773C5-6E30-4255-9620-35B1136AB1D9}" type="datetimeFigureOut">
              <a:rPr lang="en-GB" smtClean="0"/>
              <a:t>12/8/21</a:t>
            </a:fld>
            <a:endParaRPr lang="en-GB"/>
          </a:p>
        </p:txBody>
      </p:sp>
      <p:sp>
        <p:nvSpPr>
          <p:cNvPr id="5" name="Footer Placeholder 4">
            <a:extLst>
              <a:ext uri="{FF2B5EF4-FFF2-40B4-BE49-F238E27FC236}">
                <a16:creationId xmlns:a16="http://schemas.microsoft.com/office/drawing/2014/main" id="{B9F213E4-46FC-433D-840B-0DD12C5E9A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06F4B9-98F1-48BE-9663-4916978D30B0}"/>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2765205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1D8B3-440E-4EC8-8046-958EF6579F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C92B01-47A6-4CB1-88F4-061FFFF005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D01E462-5AA3-4C36-91DC-36A45720F7F8}"/>
              </a:ext>
            </a:extLst>
          </p:cNvPr>
          <p:cNvSpPr>
            <a:spLocks noGrp="1"/>
          </p:cNvSpPr>
          <p:nvPr>
            <p:ph type="dt" sz="half" idx="10"/>
          </p:nvPr>
        </p:nvSpPr>
        <p:spPr/>
        <p:txBody>
          <a:bodyPr/>
          <a:lstStyle/>
          <a:p>
            <a:fld id="{AF5773C5-6E30-4255-9620-35B1136AB1D9}" type="datetimeFigureOut">
              <a:rPr lang="en-GB" smtClean="0"/>
              <a:t>12/8/21</a:t>
            </a:fld>
            <a:endParaRPr lang="en-GB"/>
          </a:p>
        </p:txBody>
      </p:sp>
      <p:sp>
        <p:nvSpPr>
          <p:cNvPr id="5" name="Footer Placeholder 4">
            <a:extLst>
              <a:ext uri="{FF2B5EF4-FFF2-40B4-BE49-F238E27FC236}">
                <a16:creationId xmlns:a16="http://schemas.microsoft.com/office/drawing/2014/main" id="{C52483A4-8A8D-43FA-BBA3-BD3578C089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5A029F-8F0D-46AC-B8EE-A5E3D4C1793B}"/>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1407806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87D89-8794-4C8D-B42C-03522DFC11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001664-DA5C-406B-9D5B-92E572B21B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2B57F1-B1EA-4770-9377-37913FD806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E94108F-5231-4F5F-A12B-95E3757B3FD8}"/>
              </a:ext>
            </a:extLst>
          </p:cNvPr>
          <p:cNvSpPr>
            <a:spLocks noGrp="1"/>
          </p:cNvSpPr>
          <p:nvPr>
            <p:ph type="dt" sz="half" idx="10"/>
          </p:nvPr>
        </p:nvSpPr>
        <p:spPr/>
        <p:txBody>
          <a:bodyPr/>
          <a:lstStyle/>
          <a:p>
            <a:fld id="{AF5773C5-6E30-4255-9620-35B1136AB1D9}" type="datetimeFigureOut">
              <a:rPr lang="en-GB" smtClean="0"/>
              <a:t>12/8/21</a:t>
            </a:fld>
            <a:endParaRPr lang="en-GB"/>
          </a:p>
        </p:txBody>
      </p:sp>
      <p:sp>
        <p:nvSpPr>
          <p:cNvPr id="6" name="Footer Placeholder 5">
            <a:extLst>
              <a:ext uri="{FF2B5EF4-FFF2-40B4-BE49-F238E27FC236}">
                <a16:creationId xmlns:a16="http://schemas.microsoft.com/office/drawing/2014/main" id="{9DF33254-F833-43EF-898E-9116769000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E38A97-F76D-4A83-B26A-A3789327B274}"/>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284693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485A-73D5-47A2-A4F3-4B5C1C96D2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CF191C-D218-4849-A778-3EE2F8BD48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087BDC-E92E-47AF-83D7-00F70E7C1D0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C9027A-AFE2-4DF0-BB35-CAC45C5326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F6CEA1-F10C-4D85-8151-D78BDBAFE2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FEACB6-C1BB-429F-A489-143DE5CF171B}"/>
              </a:ext>
            </a:extLst>
          </p:cNvPr>
          <p:cNvSpPr>
            <a:spLocks noGrp="1"/>
          </p:cNvSpPr>
          <p:nvPr>
            <p:ph type="dt" sz="half" idx="10"/>
          </p:nvPr>
        </p:nvSpPr>
        <p:spPr/>
        <p:txBody>
          <a:bodyPr/>
          <a:lstStyle/>
          <a:p>
            <a:fld id="{AF5773C5-6E30-4255-9620-35B1136AB1D9}" type="datetimeFigureOut">
              <a:rPr lang="en-GB" smtClean="0"/>
              <a:t>12/8/21</a:t>
            </a:fld>
            <a:endParaRPr lang="en-GB"/>
          </a:p>
        </p:txBody>
      </p:sp>
      <p:sp>
        <p:nvSpPr>
          <p:cNvPr id="8" name="Footer Placeholder 7">
            <a:extLst>
              <a:ext uri="{FF2B5EF4-FFF2-40B4-BE49-F238E27FC236}">
                <a16:creationId xmlns:a16="http://schemas.microsoft.com/office/drawing/2014/main" id="{F30945E1-0A5C-4DAC-A800-CA33FB811E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DE9D4F-E13D-4E8C-924C-2AEA4B1EB788}"/>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153924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6147-0928-4398-BC21-D2BBE84E2E0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FAC008-5583-4624-AC63-DA990ABFB64D}"/>
              </a:ext>
            </a:extLst>
          </p:cNvPr>
          <p:cNvSpPr>
            <a:spLocks noGrp="1"/>
          </p:cNvSpPr>
          <p:nvPr>
            <p:ph type="dt" sz="half" idx="10"/>
          </p:nvPr>
        </p:nvSpPr>
        <p:spPr/>
        <p:txBody>
          <a:bodyPr/>
          <a:lstStyle/>
          <a:p>
            <a:fld id="{AF5773C5-6E30-4255-9620-35B1136AB1D9}" type="datetimeFigureOut">
              <a:rPr lang="en-GB" smtClean="0"/>
              <a:t>12/8/21</a:t>
            </a:fld>
            <a:endParaRPr lang="en-GB"/>
          </a:p>
        </p:txBody>
      </p:sp>
      <p:sp>
        <p:nvSpPr>
          <p:cNvPr id="4" name="Footer Placeholder 3">
            <a:extLst>
              <a:ext uri="{FF2B5EF4-FFF2-40B4-BE49-F238E27FC236}">
                <a16:creationId xmlns:a16="http://schemas.microsoft.com/office/drawing/2014/main" id="{8B797552-55B0-4BCB-BF52-E6643F178E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076579-719D-4CC6-8084-DB859B38FA47}"/>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3949084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7B717E-B4D3-4B3D-9911-BC2F738D5FF0}"/>
              </a:ext>
            </a:extLst>
          </p:cNvPr>
          <p:cNvSpPr>
            <a:spLocks noGrp="1"/>
          </p:cNvSpPr>
          <p:nvPr>
            <p:ph type="dt" sz="half" idx="10"/>
          </p:nvPr>
        </p:nvSpPr>
        <p:spPr/>
        <p:txBody>
          <a:bodyPr/>
          <a:lstStyle/>
          <a:p>
            <a:fld id="{AF5773C5-6E30-4255-9620-35B1136AB1D9}" type="datetimeFigureOut">
              <a:rPr lang="en-GB" smtClean="0"/>
              <a:t>12/8/21</a:t>
            </a:fld>
            <a:endParaRPr lang="en-GB"/>
          </a:p>
        </p:txBody>
      </p:sp>
      <p:sp>
        <p:nvSpPr>
          <p:cNvPr id="3" name="Footer Placeholder 2">
            <a:extLst>
              <a:ext uri="{FF2B5EF4-FFF2-40B4-BE49-F238E27FC236}">
                <a16:creationId xmlns:a16="http://schemas.microsoft.com/office/drawing/2014/main" id="{A03BE6E1-8824-4C9A-88CB-D7F020774E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C1FD3F-4448-47EB-AC99-8BF2BF540913}"/>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340654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EB098-FBDA-41F5-AE26-A760A7AFB2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F31EF3-2F89-4701-B1EB-930C40758C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D901431-35E1-4929-89CB-B593255BB3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514EE2-EB51-43F0-AD27-59CDFE26088E}"/>
              </a:ext>
            </a:extLst>
          </p:cNvPr>
          <p:cNvSpPr>
            <a:spLocks noGrp="1"/>
          </p:cNvSpPr>
          <p:nvPr>
            <p:ph type="dt" sz="half" idx="10"/>
          </p:nvPr>
        </p:nvSpPr>
        <p:spPr/>
        <p:txBody>
          <a:bodyPr/>
          <a:lstStyle/>
          <a:p>
            <a:fld id="{AF5773C5-6E30-4255-9620-35B1136AB1D9}" type="datetimeFigureOut">
              <a:rPr lang="en-GB" smtClean="0"/>
              <a:t>12/8/21</a:t>
            </a:fld>
            <a:endParaRPr lang="en-GB"/>
          </a:p>
        </p:txBody>
      </p:sp>
      <p:sp>
        <p:nvSpPr>
          <p:cNvPr id="6" name="Footer Placeholder 5">
            <a:extLst>
              <a:ext uri="{FF2B5EF4-FFF2-40B4-BE49-F238E27FC236}">
                <a16:creationId xmlns:a16="http://schemas.microsoft.com/office/drawing/2014/main" id="{D0DF4968-CA68-4427-A96D-0F32AB93F5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D25AF3-4BC1-4B9B-8818-D0B8A8FCDB36}"/>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3644725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6467-A73B-4B8D-A5BD-3721F1ADA3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2489BA-8291-486A-A491-50A5BCBEBC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202C2B3-93D3-4A86-9300-11DF756AE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EEECEC-5664-40A8-9267-F921E6614C1E}"/>
              </a:ext>
            </a:extLst>
          </p:cNvPr>
          <p:cNvSpPr>
            <a:spLocks noGrp="1"/>
          </p:cNvSpPr>
          <p:nvPr>
            <p:ph type="dt" sz="half" idx="10"/>
          </p:nvPr>
        </p:nvSpPr>
        <p:spPr/>
        <p:txBody>
          <a:bodyPr/>
          <a:lstStyle/>
          <a:p>
            <a:fld id="{AF5773C5-6E30-4255-9620-35B1136AB1D9}" type="datetimeFigureOut">
              <a:rPr lang="en-GB" smtClean="0"/>
              <a:t>12/8/21</a:t>
            </a:fld>
            <a:endParaRPr lang="en-GB"/>
          </a:p>
        </p:txBody>
      </p:sp>
      <p:sp>
        <p:nvSpPr>
          <p:cNvPr id="6" name="Footer Placeholder 5">
            <a:extLst>
              <a:ext uri="{FF2B5EF4-FFF2-40B4-BE49-F238E27FC236}">
                <a16:creationId xmlns:a16="http://schemas.microsoft.com/office/drawing/2014/main" id="{CD753D53-C622-4793-A59A-AAE300E3D7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C08C21-1648-4F77-9F78-B65A0DE912EF}"/>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3514863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DE9B86-9512-4448-9515-02CC3C39BE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7F4F72-CD00-44E7-A4AB-5F5351197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BE9D29-BC04-460D-A244-CC1EB9F00A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773C5-6E30-4255-9620-35B1136AB1D9}" type="datetimeFigureOut">
              <a:rPr lang="en-GB" smtClean="0"/>
              <a:t>12/8/21</a:t>
            </a:fld>
            <a:endParaRPr lang="en-GB"/>
          </a:p>
        </p:txBody>
      </p:sp>
      <p:sp>
        <p:nvSpPr>
          <p:cNvPr id="5" name="Footer Placeholder 4">
            <a:extLst>
              <a:ext uri="{FF2B5EF4-FFF2-40B4-BE49-F238E27FC236}">
                <a16:creationId xmlns:a16="http://schemas.microsoft.com/office/drawing/2014/main" id="{0EB74D6E-ABAB-4453-85A5-4D37610D36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74AB28A-044D-4457-8FAB-C5A0D086A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3CB0F-39EE-4AE7-BBE7-67DE7D1BBAA8}" type="slidenum">
              <a:rPr lang="en-GB" smtClean="0"/>
              <a:t>‹#›</a:t>
            </a:fld>
            <a:endParaRPr lang="en-GB"/>
          </a:p>
        </p:txBody>
      </p:sp>
    </p:spTree>
    <p:extLst>
      <p:ext uri="{BB962C8B-B14F-4D97-AF65-F5344CB8AC3E}">
        <p14:creationId xmlns:p14="http://schemas.microsoft.com/office/powerpoint/2010/main" val="1188951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grass, water, boat&#10;&#10;Description automatically generated">
            <a:extLst>
              <a:ext uri="{FF2B5EF4-FFF2-40B4-BE49-F238E27FC236}">
                <a16:creationId xmlns:a16="http://schemas.microsoft.com/office/drawing/2014/main" id="{C8CF1336-F37C-46BC-98D3-45A5830B4B9D}"/>
              </a:ext>
            </a:extLst>
          </p:cNvPr>
          <p:cNvPicPr>
            <a:picLocks noChangeAspect="1"/>
          </p:cNvPicPr>
          <p:nvPr/>
        </p:nvPicPr>
        <p:blipFill rotWithShape="1">
          <a:blip r:embed="rId2">
            <a:extLst>
              <a:ext uri="{28A0092B-C50C-407E-A947-70E740481C1C}">
                <a14:useLocalDpi xmlns:a14="http://schemas.microsoft.com/office/drawing/2010/main" val="0"/>
              </a:ext>
            </a:extLst>
          </a:blip>
          <a:srcRect t="5139" b="10155"/>
          <a:stretch/>
        </p:blipFill>
        <p:spPr>
          <a:xfrm>
            <a:off x="0" y="-1"/>
            <a:ext cx="12192000" cy="6858001"/>
          </a:xfrm>
          <a:prstGeom prst="rect">
            <a:avLst/>
          </a:prstGeom>
        </p:spPr>
      </p:pic>
      <p:sp>
        <p:nvSpPr>
          <p:cNvPr id="10" name="Rectangle 9">
            <a:extLst>
              <a:ext uri="{FF2B5EF4-FFF2-40B4-BE49-F238E27FC236}">
                <a16:creationId xmlns:a16="http://schemas.microsoft.com/office/drawing/2014/main" id="{FFD0AB2D-E04F-4405-9781-C54C46F8895E}"/>
              </a:ext>
            </a:extLst>
          </p:cNvPr>
          <p:cNvSpPr/>
          <p:nvPr/>
        </p:nvSpPr>
        <p:spPr>
          <a:xfrm>
            <a:off x="0" y="0"/>
            <a:ext cx="12192000" cy="2226365"/>
          </a:xfrm>
          <a:prstGeom prst="rect">
            <a:avLst/>
          </a:prstGeom>
          <a:solidFill>
            <a:srgbClr val="0033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9C96790-6085-4FC0-8D13-6CB4E2C4AFD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9271" y="242783"/>
            <a:ext cx="12616070" cy="1666394"/>
          </a:xfrm>
          <a:prstGeom prst="rect">
            <a:avLst/>
          </a:prstGeom>
        </p:spPr>
      </p:pic>
      <p:sp>
        <p:nvSpPr>
          <p:cNvPr id="6" name="TextBox 5">
            <a:extLst>
              <a:ext uri="{FF2B5EF4-FFF2-40B4-BE49-F238E27FC236}">
                <a16:creationId xmlns:a16="http://schemas.microsoft.com/office/drawing/2014/main" id="{90CE9671-10D8-4005-91A4-DAB0F4EB4589}"/>
              </a:ext>
            </a:extLst>
          </p:cNvPr>
          <p:cNvSpPr txBox="1"/>
          <p:nvPr/>
        </p:nvSpPr>
        <p:spPr>
          <a:xfrm>
            <a:off x="4349834" y="660479"/>
            <a:ext cx="3677860" cy="830997"/>
          </a:xfrm>
          <a:prstGeom prst="rect">
            <a:avLst/>
          </a:prstGeom>
          <a:noFill/>
          <a:effectLst>
            <a:outerShdw blurRad="50800" dist="38100" algn="l" rotWithShape="0">
              <a:prstClr val="black">
                <a:alpha val="40000"/>
              </a:prstClr>
            </a:outerShdw>
          </a:effectLst>
        </p:spPr>
        <p:txBody>
          <a:bodyPr wrap="square" rtlCol="0">
            <a:spAutoFit/>
          </a:bodyPr>
          <a:lstStyle/>
          <a:p>
            <a:r>
              <a:rPr lang="en-GB" sz="4800" dirty="0">
                <a:solidFill>
                  <a:schemeClr val="bg1"/>
                </a:solidFill>
              </a:rPr>
              <a:t>Pray for Benin</a:t>
            </a:r>
          </a:p>
        </p:txBody>
      </p:sp>
      <p:pic>
        <p:nvPicPr>
          <p:cNvPr id="11" name="Picture 10" descr="A picture containing drawing&#10;&#10;Description automatically generated">
            <a:extLst>
              <a:ext uri="{FF2B5EF4-FFF2-40B4-BE49-F238E27FC236}">
                <a16:creationId xmlns:a16="http://schemas.microsoft.com/office/drawing/2014/main" id="{313ADB63-6B4D-4DA1-B4D3-D7322C394AC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613495"/>
            <a:ext cx="2199985" cy="924967"/>
          </a:xfrm>
          <a:prstGeom prst="rect">
            <a:avLst/>
          </a:prstGeom>
        </p:spPr>
      </p:pic>
      <p:sp>
        <p:nvSpPr>
          <p:cNvPr id="7" name="TextBox 6">
            <a:extLst>
              <a:ext uri="{FF2B5EF4-FFF2-40B4-BE49-F238E27FC236}">
                <a16:creationId xmlns:a16="http://schemas.microsoft.com/office/drawing/2014/main" id="{2F099C07-F248-4FDF-A494-31CABCC06800}"/>
              </a:ext>
            </a:extLst>
          </p:cNvPr>
          <p:cNvSpPr txBox="1"/>
          <p:nvPr/>
        </p:nvSpPr>
        <p:spPr>
          <a:xfrm>
            <a:off x="0" y="6581001"/>
            <a:ext cx="3877519" cy="276999"/>
          </a:xfrm>
          <a:prstGeom prst="rect">
            <a:avLst/>
          </a:prstGeom>
          <a:noFill/>
        </p:spPr>
        <p:txBody>
          <a:bodyPr wrap="square" rtlCol="0">
            <a:spAutoFit/>
          </a:bodyPr>
          <a:lstStyle/>
          <a:p>
            <a:r>
              <a:rPr lang="en-GB" sz="1200" dirty="0">
                <a:solidFill>
                  <a:schemeClr val="tx1">
                    <a:lumMod val="75000"/>
                    <a:lumOff val="25000"/>
                  </a:schemeClr>
                </a:solidFill>
              </a:rPr>
              <a:t>Image by </a:t>
            </a:r>
            <a:r>
              <a:rPr lang="en-GB" sz="1200" dirty="0" err="1">
                <a:solidFill>
                  <a:schemeClr val="tx1">
                    <a:lumMod val="75000"/>
                    <a:lumOff val="25000"/>
                  </a:schemeClr>
                </a:solidFill>
              </a:rPr>
              <a:t>Bluetaleb</a:t>
            </a:r>
            <a:r>
              <a:rPr lang="en-GB" sz="1200" dirty="0">
                <a:solidFill>
                  <a:schemeClr val="tx1">
                    <a:lumMod val="75000"/>
                    <a:lumOff val="25000"/>
                  </a:schemeClr>
                </a:solidFill>
              </a:rPr>
              <a:t> on </a:t>
            </a:r>
            <a:r>
              <a:rPr lang="en-GB" sz="1200" dirty="0" err="1">
                <a:solidFill>
                  <a:schemeClr val="tx1">
                    <a:lumMod val="75000"/>
                    <a:lumOff val="25000"/>
                  </a:schemeClr>
                </a:solidFill>
              </a:rPr>
              <a:t>Pixaby</a:t>
            </a:r>
            <a:endParaRPr lang="en-GB" sz="1200" dirty="0">
              <a:solidFill>
                <a:schemeClr val="tx1">
                  <a:lumMod val="75000"/>
                  <a:lumOff val="25000"/>
                </a:schemeClr>
              </a:solidFill>
            </a:endParaRPr>
          </a:p>
        </p:txBody>
      </p:sp>
    </p:spTree>
    <p:extLst>
      <p:ext uri="{BB962C8B-B14F-4D97-AF65-F5344CB8AC3E}">
        <p14:creationId xmlns:p14="http://schemas.microsoft.com/office/powerpoint/2010/main" val="101355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e-up of a person holding a book&#10;&#10;Description automatically generated with low confidence">
            <a:extLst>
              <a:ext uri="{FF2B5EF4-FFF2-40B4-BE49-F238E27FC236}">
                <a16:creationId xmlns:a16="http://schemas.microsoft.com/office/drawing/2014/main" id="{21971195-C837-4197-8B50-445A0EA55AB6}"/>
              </a:ext>
            </a:extLst>
          </p:cNvPr>
          <p:cNvPicPr>
            <a:picLocks noChangeAspect="1"/>
          </p:cNvPicPr>
          <p:nvPr/>
        </p:nvPicPr>
        <p:blipFill rotWithShape="1">
          <a:blip r:embed="rId2">
            <a:extLst>
              <a:ext uri="{28A0092B-C50C-407E-A947-70E740481C1C}">
                <a14:useLocalDpi xmlns:a14="http://schemas.microsoft.com/office/drawing/2010/main" val="0"/>
              </a:ext>
            </a:extLst>
          </a:blip>
          <a:srcRect l="21069" r="-1" b="2354"/>
          <a:stretch/>
        </p:blipFill>
        <p:spPr>
          <a:xfrm>
            <a:off x="0" y="-2"/>
            <a:ext cx="8315401" cy="6858000"/>
          </a:xfrm>
          <a:prstGeom prst="rect">
            <a:avLst/>
          </a:prstGeom>
        </p:spPr>
      </p:pic>
      <p:sp>
        <p:nvSpPr>
          <p:cNvPr id="7" name="Rectangle 6">
            <a:extLst>
              <a:ext uri="{FF2B5EF4-FFF2-40B4-BE49-F238E27FC236}">
                <a16:creationId xmlns:a16="http://schemas.microsoft.com/office/drawing/2014/main" id="{33089432-F0A4-4DBB-9F33-D8A3A055C991}"/>
              </a:ext>
            </a:extLst>
          </p:cNvPr>
          <p:cNvSpPr/>
          <p:nvPr/>
        </p:nvSpPr>
        <p:spPr>
          <a:xfrm>
            <a:off x="5651500" y="2"/>
            <a:ext cx="6540500" cy="6857998"/>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ACC3196-A175-4095-BF4D-1DF3EBD522A3}"/>
              </a:ext>
            </a:extLst>
          </p:cNvPr>
          <p:cNvSpPr txBox="1"/>
          <p:nvPr/>
        </p:nvSpPr>
        <p:spPr>
          <a:xfrm>
            <a:off x="6110862" y="798042"/>
            <a:ext cx="5621775" cy="5262979"/>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2800" dirty="0">
                <a:solidFill>
                  <a:schemeClr val="bg1"/>
                </a:solidFill>
              </a:rPr>
              <a:t>As the rain and the snow come down from heaven, and do not return to it without watering the earth and making it bud and flourish, so that it yields seed for the sower and bread for the eater, so is My word that goes out from My mouth: It will not return to Me empty, but will accomplish that I desire and achieve the purpose for which I sent it.</a:t>
            </a:r>
          </a:p>
          <a:p>
            <a:endParaRPr lang="en-GB" sz="2800" dirty="0">
              <a:solidFill>
                <a:schemeClr val="bg1"/>
              </a:solidFill>
            </a:endParaRPr>
          </a:p>
          <a:p>
            <a:r>
              <a:rPr lang="en-GB" sz="2800" dirty="0">
                <a:solidFill>
                  <a:schemeClr val="accent6">
                    <a:lumMod val="60000"/>
                    <a:lumOff val="40000"/>
                  </a:schemeClr>
                </a:solidFill>
              </a:rPr>
              <a:t>Isaiah 55: 10-11</a:t>
            </a:r>
            <a:endParaRPr lang="en-GB" dirty="0">
              <a:solidFill>
                <a:schemeClr val="accent6">
                  <a:lumMod val="60000"/>
                  <a:lumOff val="40000"/>
                </a:schemeClr>
              </a:solidFill>
            </a:endParaRPr>
          </a:p>
        </p:txBody>
      </p:sp>
      <p:pic>
        <p:nvPicPr>
          <p:cNvPr id="6" name="Picture 5" descr="A picture containing drawing&#10;&#10;Description automatically generated">
            <a:extLst>
              <a:ext uri="{FF2B5EF4-FFF2-40B4-BE49-F238E27FC236}">
                <a16:creationId xmlns:a16="http://schemas.microsoft.com/office/drawing/2014/main" id="{F8F0F14F-FE73-40A4-B157-C7D8F3ABB1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19941" y="6061021"/>
            <a:ext cx="1672059" cy="703004"/>
          </a:xfrm>
          <a:prstGeom prst="rect">
            <a:avLst/>
          </a:prstGeom>
        </p:spPr>
      </p:pic>
      <p:sp>
        <p:nvSpPr>
          <p:cNvPr id="5" name="TextBox 4">
            <a:extLst>
              <a:ext uri="{FF2B5EF4-FFF2-40B4-BE49-F238E27FC236}">
                <a16:creationId xmlns:a16="http://schemas.microsoft.com/office/drawing/2014/main" id="{67498697-898A-4236-AB07-A8A769BBBA33}"/>
              </a:ext>
            </a:extLst>
          </p:cNvPr>
          <p:cNvSpPr txBox="1"/>
          <p:nvPr/>
        </p:nvSpPr>
        <p:spPr>
          <a:xfrm>
            <a:off x="0" y="6580999"/>
            <a:ext cx="3215466" cy="276999"/>
          </a:xfrm>
          <a:prstGeom prst="rect">
            <a:avLst/>
          </a:prstGeom>
          <a:noFill/>
        </p:spPr>
        <p:txBody>
          <a:bodyPr wrap="square" rtlCol="0">
            <a:spAutoFit/>
          </a:bodyPr>
          <a:lstStyle/>
          <a:p>
            <a:r>
              <a:rPr lang="en-GB" sz="1200" dirty="0">
                <a:solidFill>
                  <a:schemeClr val="tx1">
                    <a:lumMod val="65000"/>
                    <a:lumOff val="35000"/>
                  </a:schemeClr>
                </a:solidFill>
              </a:rPr>
              <a:t>Image by </a:t>
            </a:r>
            <a:r>
              <a:rPr lang="en-GB" sz="1200" dirty="0" err="1">
                <a:solidFill>
                  <a:schemeClr val="tx1">
                    <a:lumMod val="65000"/>
                    <a:lumOff val="35000"/>
                  </a:schemeClr>
                </a:solidFill>
              </a:rPr>
              <a:t>Doungtepro</a:t>
            </a:r>
            <a:r>
              <a:rPr lang="en-GB" sz="1200" dirty="0">
                <a:solidFill>
                  <a:schemeClr val="tx1">
                    <a:lumMod val="65000"/>
                    <a:lumOff val="35000"/>
                  </a:schemeClr>
                </a:solidFill>
              </a:rPr>
              <a:t> on </a:t>
            </a:r>
            <a:r>
              <a:rPr lang="en-GB" sz="1200" dirty="0" err="1">
                <a:solidFill>
                  <a:schemeClr val="tx1">
                    <a:lumMod val="65000"/>
                    <a:lumOff val="35000"/>
                  </a:schemeClr>
                </a:solidFill>
              </a:rPr>
              <a:t>Pixaby</a:t>
            </a:r>
            <a:endParaRPr lang="en-GB" sz="1200" dirty="0">
              <a:solidFill>
                <a:schemeClr val="tx1">
                  <a:lumMod val="65000"/>
                  <a:lumOff val="35000"/>
                </a:schemeClr>
              </a:solidFill>
            </a:endParaRPr>
          </a:p>
        </p:txBody>
      </p:sp>
    </p:spTree>
    <p:extLst>
      <p:ext uri="{BB962C8B-B14F-4D97-AF65-F5344CB8AC3E}">
        <p14:creationId xmlns:p14="http://schemas.microsoft.com/office/powerpoint/2010/main" val="297360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2BF4A9-C08F-4F4D-91E8-D45F77AAD212}"/>
              </a:ext>
            </a:extLst>
          </p:cNvPr>
          <p:cNvSpPr/>
          <p:nvPr/>
        </p:nvSpPr>
        <p:spPr>
          <a:xfrm>
            <a:off x="-2" y="-450168"/>
            <a:ext cx="12192000" cy="7308167"/>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6AE748CC-06F8-419D-8055-74CFFD5F83E1}"/>
              </a:ext>
            </a:extLst>
          </p:cNvPr>
          <p:cNvSpPr/>
          <p:nvPr/>
        </p:nvSpPr>
        <p:spPr>
          <a:xfrm>
            <a:off x="-8" y="-466783"/>
            <a:ext cx="12192000" cy="2759922"/>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person&#10;&#10;Description automatically generated">
            <a:extLst>
              <a:ext uri="{FF2B5EF4-FFF2-40B4-BE49-F238E27FC236}">
                <a16:creationId xmlns:a16="http://schemas.microsoft.com/office/drawing/2014/main" id="{C6E3E56E-ABBC-439C-9FCF-2DE73633D236}"/>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2" y="-466785"/>
            <a:ext cx="12191998" cy="2759923"/>
          </a:xfrm>
          <a:prstGeom prst="rect">
            <a:avLst/>
          </a:prstGeom>
          <a:solidFill>
            <a:srgbClr val="003366"/>
          </a:solidFill>
        </p:spPr>
      </p:pic>
      <p:sp>
        <p:nvSpPr>
          <p:cNvPr id="14" name="TextBox 13">
            <a:extLst>
              <a:ext uri="{FF2B5EF4-FFF2-40B4-BE49-F238E27FC236}">
                <a16:creationId xmlns:a16="http://schemas.microsoft.com/office/drawing/2014/main" id="{023AA2B4-30EE-477F-A565-8B9A1AD8B0BD}"/>
              </a:ext>
            </a:extLst>
          </p:cNvPr>
          <p:cNvSpPr txBox="1"/>
          <p:nvPr/>
        </p:nvSpPr>
        <p:spPr>
          <a:xfrm>
            <a:off x="1976191" y="82181"/>
            <a:ext cx="8641738" cy="1661993"/>
          </a:xfrm>
          <a:prstGeom prst="rect">
            <a:avLst/>
          </a:prstGeom>
          <a:noFill/>
        </p:spPr>
        <p:txBody>
          <a:bodyPr wrap="square" rtlCol="0">
            <a:spAutoFit/>
          </a:bodyPr>
          <a:lstStyle/>
          <a:p>
            <a:pPr algn="ctr"/>
            <a:r>
              <a:rPr lang="en-GB" sz="5100" dirty="0">
                <a:solidFill>
                  <a:schemeClr val="bg1"/>
                </a:solidFill>
              </a:rPr>
              <a:t>Pray for communities where Christ is least known </a:t>
            </a:r>
          </a:p>
        </p:txBody>
      </p:sp>
      <p:sp>
        <p:nvSpPr>
          <p:cNvPr id="12" name="TextBox 11">
            <a:extLst>
              <a:ext uri="{FF2B5EF4-FFF2-40B4-BE49-F238E27FC236}">
                <a16:creationId xmlns:a16="http://schemas.microsoft.com/office/drawing/2014/main" id="{60E07E34-7010-4E47-B5A6-89DDACF156B1}"/>
              </a:ext>
            </a:extLst>
          </p:cNvPr>
          <p:cNvSpPr txBox="1"/>
          <p:nvPr/>
        </p:nvSpPr>
        <p:spPr>
          <a:xfrm>
            <a:off x="4398915" y="3429000"/>
            <a:ext cx="7200261" cy="1754326"/>
          </a:xfrm>
          <a:prstGeom prst="rect">
            <a:avLst/>
          </a:prstGeom>
          <a:noFill/>
        </p:spPr>
        <p:txBody>
          <a:bodyPr wrap="square" rtlCol="0">
            <a:spAutoFit/>
          </a:bodyPr>
          <a:lstStyle/>
          <a:p>
            <a:r>
              <a:rPr lang="en-GB" dirty="0"/>
              <a:t>40,000 </a:t>
            </a:r>
            <a:r>
              <a:rPr lang="en-GB" dirty="0" err="1"/>
              <a:t>Monkolé</a:t>
            </a:r>
            <a:r>
              <a:rPr lang="en-GB" dirty="0"/>
              <a:t> people live Benin. Mainly subsistence farmers, they follow the majority religion of Benin, but many combine this with traditional beliefs and practices. </a:t>
            </a:r>
          </a:p>
          <a:p>
            <a:endParaRPr lang="en-GB" dirty="0"/>
          </a:p>
          <a:p>
            <a:r>
              <a:rPr lang="en-GB" dirty="0"/>
              <a:t>In the 1970s, a handful of </a:t>
            </a:r>
            <a:r>
              <a:rPr lang="en-GB" dirty="0" err="1"/>
              <a:t>Monkolé</a:t>
            </a:r>
            <a:r>
              <a:rPr lang="en-GB" dirty="0"/>
              <a:t> men became Christians, and today there are two </a:t>
            </a:r>
            <a:r>
              <a:rPr lang="en-GB" dirty="0" err="1"/>
              <a:t>Monkolé</a:t>
            </a:r>
            <a:r>
              <a:rPr lang="en-GB" dirty="0"/>
              <a:t> churches, with several hundred members. </a:t>
            </a:r>
          </a:p>
        </p:txBody>
      </p:sp>
      <p:pic>
        <p:nvPicPr>
          <p:cNvPr id="16" name="Picture 15" descr="A picture containing drawing&#10;&#10;Description automatically generated">
            <a:extLst>
              <a:ext uri="{FF2B5EF4-FFF2-40B4-BE49-F238E27FC236}">
                <a16:creationId xmlns:a16="http://schemas.microsoft.com/office/drawing/2014/main" id="{595C2318-E109-4C0B-BE1C-6C4B80959D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470935" y="1481428"/>
            <a:ext cx="1672059" cy="703004"/>
          </a:xfrm>
          <a:prstGeom prst="rect">
            <a:avLst/>
          </a:prstGeom>
        </p:spPr>
      </p:pic>
      <p:sp>
        <p:nvSpPr>
          <p:cNvPr id="11" name="TextBox 10">
            <a:extLst>
              <a:ext uri="{FF2B5EF4-FFF2-40B4-BE49-F238E27FC236}">
                <a16:creationId xmlns:a16="http://schemas.microsoft.com/office/drawing/2014/main" id="{2D524C17-FB87-4225-97F1-79EBE21D38B1}"/>
              </a:ext>
            </a:extLst>
          </p:cNvPr>
          <p:cNvSpPr txBox="1"/>
          <p:nvPr/>
        </p:nvSpPr>
        <p:spPr>
          <a:xfrm>
            <a:off x="581525" y="2483541"/>
            <a:ext cx="3368233" cy="369332"/>
          </a:xfrm>
          <a:prstGeom prst="rect">
            <a:avLst/>
          </a:prstGeom>
          <a:noFill/>
        </p:spPr>
        <p:txBody>
          <a:bodyPr wrap="square" rtlCol="0">
            <a:spAutoFit/>
          </a:bodyPr>
          <a:lstStyle/>
          <a:p>
            <a:r>
              <a:rPr lang="en-GB" b="1" dirty="0" err="1">
                <a:solidFill>
                  <a:srgbClr val="800000"/>
                </a:solidFill>
              </a:rPr>
              <a:t>Monkolé</a:t>
            </a:r>
            <a:endParaRPr lang="en-GB" b="1" dirty="0">
              <a:solidFill>
                <a:srgbClr val="800000"/>
              </a:solidFill>
            </a:endParaRPr>
          </a:p>
        </p:txBody>
      </p:sp>
      <p:pic>
        <p:nvPicPr>
          <p:cNvPr id="3" name="Picture 2" descr="A picture containing text, indoor, floor, room&#10;&#10;Description automatically generated">
            <a:extLst>
              <a:ext uri="{FF2B5EF4-FFF2-40B4-BE49-F238E27FC236}">
                <a16:creationId xmlns:a16="http://schemas.microsoft.com/office/drawing/2014/main" id="{CE1639E6-44E1-489A-ACE8-F0C669AF9132}"/>
              </a:ext>
            </a:extLst>
          </p:cNvPr>
          <p:cNvPicPr>
            <a:picLocks noChangeAspect="1"/>
          </p:cNvPicPr>
          <p:nvPr/>
        </p:nvPicPr>
        <p:blipFill rotWithShape="1">
          <a:blip r:embed="rId4">
            <a:extLst>
              <a:ext uri="{28A0092B-C50C-407E-A947-70E740481C1C}">
                <a14:useLocalDpi xmlns:a14="http://schemas.microsoft.com/office/drawing/2010/main" val="0"/>
              </a:ext>
            </a:extLst>
          </a:blip>
          <a:srcRect t="21602" r="528" b="7848"/>
          <a:stretch/>
        </p:blipFill>
        <p:spPr>
          <a:xfrm>
            <a:off x="659004" y="2852873"/>
            <a:ext cx="3080906" cy="3632399"/>
          </a:xfrm>
          <a:prstGeom prst="rect">
            <a:avLst/>
          </a:prstGeom>
        </p:spPr>
      </p:pic>
    </p:spTree>
    <p:extLst>
      <p:ext uri="{BB962C8B-B14F-4D97-AF65-F5344CB8AC3E}">
        <p14:creationId xmlns:p14="http://schemas.microsoft.com/office/powerpoint/2010/main" val="255524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2BF4A9-C08F-4F4D-91E8-D45F77AAD212}"/>
              </a:ext>
            </a:extLst>
          </p:cNvPr>
          <p:cNvSpPr/>
          <p:nvPr/>
        </p:nvSpPr>
        <p:spPr>
          <a:xfrm>
            <a:off x="-2" y="-450168"/>
            <a:ext cx="12192000" cy="7308167"/>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6AE748CC-06F8-419D-8055-74CFFD5F83E1}"/>
              </a:ext>
            </a:extLst>
          </p:cNvPr>
          <p:cNvSpPr/>
          <p:nvPr/>
        </p:nvSpPr>
        <p:spPr>
          <a:xfrm>
            <a:off x="-8" y="-466783"/>
            <a:ext cx="12192000" cy="2759922"/>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person&#10;&#10;Description automatically generated">
            <a:extLst>
              <a:ext uri="{FF2B5EF4-FFF2-40B4-BE49-F238E27FC236}">
                <a16:creationId xmlns:a16="http://schemas.microsoft.com/office/drawing/2014/main" id="{C6E3E56E-ABBC-439C-9FCF-2DE73633D236}"/>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2" y="-466785"/>
            <a:ext cx="12191998" cy="2759923"/>
          </a:xfrm>
          <a:prstGeom prst="rect">
            <a:avLst/>
          </a:prstGeom>
          <a:solidFill>
            <a:srgbClr val="003366"/>
          </a:solidFill>
        </p:spPr>
      </p:pic>
      <p:sp>
        <p:nvSpPr>
          <p:cNvPr id="14" name="TextBox 13">
            <a:extLst>
              <a:ext uri="{FF2B5EF4-FFF2-40B4-BE49-F238E27FC236}">
                <a16:creationId xmlns:a16="http://schemas.microsoft.com/office/drawing/2014/main" id="{023AA2B4-30EE-477F-A565-8B9A1AD8B0BD}"/>
              </a:ext>
            </a:extLst>
          </p:cNvPr>
          <p:cNvSpPr txBox="1"/>
          <p:nvPr/>
        </p:nvSpPr>
        <p:spPr>
          <a:xfrm>
            <a:off x="1976191" y="82181"/>
            <a:ext cx="8641738" cy="1661993"/>
          </a:xfrm>
          <a:prstGeom prst="rect">
            <a:avLst/>
          </a:prstGeom>
          <a:noFill/>
        </p:spPr>
        <p:txBody>
          <a:bodyPr wrap="square" rtlCol="0">
            <a:spAutoFit/>
          </a:bodyPr>
          <a:lstStyle/>
          <a:p>
            <a:pPr algn="ctr"/>
            <a:r>
              <a:rPr lang="en-GB" sz="5100" dirty="0">
                <a:solidFill>
                  <a:schemeClr val="bg1"/>
                </a:solidFill>
              </a:rPr>
              <a:t>Pray for communities where Christ is least known </a:t>
            </a:r>
          </a:p>
        </p:txBody>
      </p:sp>
      <p:sp>
        <p:nvSpPr>
          <p:cNvPr id="12" name="TextBox 11">
            <a:extLst>
              <a:ext uri="{FF2B5EF4-FFF2-40B4-BE49-F238E27FC236}">
                <a16:creationId xmlns:a16="http://schemas.microsoft.com/office/drawing/2014/main" id="{60E07E34-7010-4E47-B5A6-89DDACF156B1}"/>
              </a:ext>
            </a:extLst>
          </p:cNvPr>
          <p:cNvSpPr txBox="1"/>
          <p:nvPr/>
        </p:nvSpPr>
        <p:spPr>
          <a:xfrm>
            <a:off x="4169322" y="3514910"/>
            <a:ext cx="7593264" cy="2308324"/>
          </a:xfrm>
          <a:prstGeom prst="rect">
            <a:avLst/>
          </a:prstGeom>
          <a:noFill/>
        </p:spPr>
        <p:txBody>
          <a:bodyPr wrap="square" rtlCol="0">
            <a:spAutoFit/>
          </a:bodyPr>
          <a:lstStyle/>
          <a:p>
            <a:r>
              <a:rPr lang="en-GB" dirty="0"/>
              <a:t>The New Testament in the </a:t>
            </a:r>
            <a:r>
              <a:rPr lang="en-GB" dirty="0" err="1"/>
              <a:t>Monkolé</a:t>
            </a:r>
            <a:r>
              <a:rPr lang="en-GB" dirty="0"/>
              <a:t> language was published in 2007, and the complete Bible is projected to be ready for distribution in early 2022. </a:t>
            </a:r>
          </a:p>
          <a:p>
            <a:endParaRPr lang="en-GB" dirty="0"/>
          </a:p>
          <a:p>
            <a:r>
              <a:rPr lang="en-GB" dirty="0"/>
              <a:t>The New Testament was recorded in 2018, and Christian messages in </a:t>
            </a:r>
            <a:r>
              <a:rPr lang="en-GB" dirty="0" err="1"/>
              <a:t>Monkolé</a:t>
            </a:r>
            <a:r>
              <a:rPr lang="en-GB" dirty="0"/>
              <a:t> are broadcast three times a week from a community radio station. </a:t>
            </a:r>
          </a:p>
          <a:p>
            <a:endParaRPr lang="en-GB" dirty="0"/>
          </a:p>
          <a:p>
            <a:r>
              <a:rPr lang="en-GB" dirty="0"/>
              <a:t>For many years, there has only been one trained </a:t>
            </a:r>
            <a:r>
              <a:rPr lang="en-GB" dirty="0" err="1"/>
              <a:t>Monkolé</a:t>
            </a:r>
            <a:r>
              <a:rPr lang="en-GB" dirty="0"/>
              <a:t> pastor, but a young </a:t>
            </a:r>
            <a:r>
              <a:rPr lang="en-GB" dirty="0" err="1"/>
              <a:t>Monkolé</a:t>
            </a:r>
            <a:r>
              <a:rPr lang="en-GB" dirty="0"/>
              <a:t> Christian is now in his second year of theological training in Benin.</a:t>
            </a:r>
          </a:p>
        </p:txBody>
      </p:sp>
      <p:pic>
        <p:nvPicPr>
          <p:cNvPr id="16" name="Picture 15" descr="A picture containing drawing&#10;&#10;Description automatically generated">
            <a:extLst>
              <a:ext uri="{FF2B5EF4-FFF2-40B4-BE49-F238E27FC236}">
                <a16:creationId xmlns:a16="http://schemas.microsoft.com/office/drawing/2014/main" id="{595C2318-E109-4C0B-BE1C-6C4B80959D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470935" y="1481428"/>
            <a:ext cx="1672059" cy="703004"/>
          </a:xfrm>
          <a:prstGeom prst="rect">
            <a:avLst/>
          </a:prstGeom>
        </p:spPr>
      </p:pic>
      <p:sp>
        <p:nvSpPr>
          <p:cNvPr id="11" name="TextBox 10">
            <a:extLst>
              <a:ext uri="{FF2B5EF4-FFF2-40B4-BE49-F238E27FC236}">
                <a16:creationId xmlns:a16="http://schemas.microsoft.com/office/drawing/2014/main" id="{2D524C17-FB87-4225-97F1-79EBE21D38B1}"/>
              </a:ext>
            </a:extLst>
          </p:cNvPr>
          <p:cNvSpPr txBox="1"/>
          <p:nvPr/>
        </p:nvSpPr>
        <p:spPr>
          <a:xfrm>
            <a:off x="581525" y="2483541"/>
            <a:ext cx="3368233" cy="369332"/>
          </a:xfrm>
          <a:prstGeom prst="rect">
            <a:avLst/>
          </a:prstGeom>
          <a:noFill/>
        </p:spPr>
        <p:txBody>
          <a:bodyPr wrap="square" rtlCol="0">
            <a:spAutoFit/>
          </a:bodyPr>
          <a:lstStyle/>
          <a:p>
            <a:r>
              <a:rPr lang="en-GB" b="1" dirty="0" err="1">
                <a:solidFill>
                  <a:srgbClr val="800000"/>
                </a:solidFill>
              </a:rPr>
              <a:t>Monkolé</a:t>
            </a:r>
            <a:endParaRPr lang="en-GB" b="1" dirty="0">
              <a:solidFill>
                <a:srgbClr val="800000"/>
              </a:solidFill>
            </a:endParaRPr>
          </a:p>
        </p:txBody>
      </p:sp>
      <p:pic>
        <p:nvPicPr>
          <p:cNvPr id="9" name="Picture 8" descr="A picture containing text, indoor, floor, room&#10;&#10;Description automatically generated">
            <a:extLst>
              <a:ext uri="{FF2B5EF4-FFF2-40B4-BE49-F238E27FC236}">
                <a16:creationId xmlns:a16="http://schemas.microsoft.com/office/drawing/2014/main" id="{181250D3-15ED-4582-AE5A-2BF5C750EBF0}"/>
              </a:ext>
            </a:extLst>
          </p:cNvPr>
          <p:cNvPicPr>
            <a:picLocks noChangeAspect="1"/>
          </p:cNvPicPr>
          <p:nvPr/>
        </p:nvPicPr>
        <p:blipFill rotWithShape="1">
          <a:blip r:embed="rId4">
            <a:extLst>
              <a:ext uri="{28A0092B-C50C-407E-A947-70E740481C1C}">
                <a14:useLocalDpi xmlns:a14="http://schemas.microsoft.com/office/drawing/2010/main" val="0"/>
              </a:ext>
            </a:extLst>
          </a:blip>
          <a:srcRect t="21602" r="528" b="7848"/>
          <a:stretch/>
        </p:blipFill>
        <p:spPr>
          <a:xfrm>
            <a:off x="659004" y="2852873"/>
            <a:ext cx="3080906" cy="3632399"/>
          </a:xfrm>
          <a:prstGeom prst="rect">
            <a:avLst/>
          </a:prstGeom>
        </p:spPr>
      </p:pic>
    </p:spTree>
    <p:extLst>
      <p:ext uri="{BB962C8B-B14F-4D97-AF65-F5344CB8AC3E}">
        <p14:creationId xmlns:p14="http://schemas.microsoft.com/office/powerpoint/2010/main" val="16351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2BF4A9-C08F-4F4D-91E8-D45F77AAD212}"/>
              </a:ext>
            </a:extLst>
          </p:cNvPr>
          <p:cNvSpPr/>
          <p:nvPr/>
        </p:nvSpPr>
        <p:spPr>
          <a:xfrm>
            <a:off x="-2" y="-450168"/>
            <a:ext cx="12192000" cy="7308167"/>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6AE748CC-06F8-419D-8055-74CFFD5F83E1}"/>
              </a:ext>
            </a:extLst>
          </p:cNvPr>
          <p:cNvSpPr/>
          <p:nvPr/>
        </p:nvSpPr>
        <p:spPr>
          <a:xfrm>
            <a:off x="-8" y="-466783"/>
            <a:ext cx="12192000" cy="2759922"/>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person&#10;&#10;Description automatically generated">
            <a:extLst>
              <a:ext uri="{FF2B5EF4-FFF2-40B4-BE49-F238E27FC236}">
                <a16:creationId xmlns:a16="http://schemas.microsoft.com/office/drawing/2014/main" id="{C6E3E56E-ABBC-439C-9FCF-2DE73633D236}"/>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2" y="-466785"/>
            <a:ext cx="12191998" cy="2759923"/>
          </a:xfrm>
          <a:prstGeom prst="rect">
            <a:avLst/>
          </a:prstGeom>
          <a:solidFill>
            <a:srgbClr val="003366"/>
          </a:solidFill>
        </p:spPr>
      </p:pic>
      <p:sp>
        <p:nvSpPr>
          <p:cNvPr id="14" name="TextBox 13">
            <a:extLst>
              <a:ext uri="{FF2B5EF4-FFF2-40B4-BE49-F238E27FC236}">
                <a16:creationId xmlns:a16="http://schemas.microsoft.com/office/drawing/2014/main" id="{023AA2B4-30EE-477F-A565-8B9A1AD8B0BD}"/>
              </a:ext>
            </a:extLst>
          </p:cNvPr>
          <p:cNvSpPr txBox="1"/>
          <p:nvPr/>
        </p:nvSpPr>
        <p:spPr>
          <a:xfrm>
            <a:off x="1976191" y="82181"/>
            <a:ext cx="8641738" cy="1661993"/>
          </a:xfrm>
          <a:prstGeom prst="rect">
            <a:avLst/>
          </a:prstGeom>
          <a:noFill/>
        </p:spPr>
        <p:txBody>
          <a:bodyPr wrap="square" rtlCol="0">
            <a:spAutoFit/>
          </a:bodyPr>
          <a:lstStyle/>
          <a:p>
            <a:pPr algn="ctr"/>
            <a:r>
              <a:rPr lang="en-GB" sz="5100" dirty="0">
                <a:solidFill>
                  <a:schemeClr val="bg1"/>
                </a:solidFill>
              </a:rPr>
              <a:t>Pray for communities where Christ is least known </a:t>
            </a:r>
          </a:p>
        </p:txBody>
      </p:sp>
      <p:pic>
        <p:nvPicPr>
          <p:cNvPr id="16" name="Picture 15" descr="A picture containing drawing&#10;&#10;Description automatically generated">
            <a:extLst>
              <a:ext uri="{FF2B5EF4-FFF2-40B4-BE49-F238E27FC236}">
                <a16:creationId xmlns:a16="http://schemas.microsoft.com/office/drawing/2014/main" id="{595C2318-E109-4C0B-BE1C-6C4B80959D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470935" y="1481428"/>
            <a:ext cx="1672059" cy="703004"/>
          </a:xfrm>
          <a:prstGeom prst="rect">
            <a:avLst/>
          </a:prstGeom>
        </p:spPr>
      </p:pic>
      <p:sp>
        <p:nvSpPr>
          <p:cNvPr id="9" name="TextBox 8">
            <a:extLst>
              <a:ext uri="{FF2B5EF4-FFF2-40B4-BE49-F238E27FC236}">
                <a16:creationId xmlns:a16="http://schemas.microsoft.com/office/drawing/2014/main" id="{1E378B92-84B9-4961-917B-39503D2156D8}"/>
              </a:ext>
            </a:extLst>
          </p:cNvPr>
          <p:cNvSpPr txBox="1"/>
          <p:nvPr/>
        </p:nvSpPr>
        <p:spPr>
          <a:xfrm>
            <a:off x="373370" y="2707109"/>
            <a:ext cx="11445243" cy="3693319"/>
          </a:xfrm>
          <a:prstGeom prst="rect">
            <a:avLst/>
          </a:prstGeom>
          <a:noFill/>
        </p:spPr>
        <p:txBody>
          <a:bodyPr wrap="square" rtlCol="0">
            <a:spAutoFit/>
          </a:bodyPr>
          <a:lstStyle/>
          <a:p>
            <a:pPr>
              <a:spcBef>
                <a:spcPts val="600"/>
              </a:spcBef>
              <a:spcAft>
                <a:spcPts val="600"/>
              </a:spcAft>
            </a:pPr>
            <a:r>
              <a:rPr lang="en-GB" sz="2200" b="1" dirty="0">
                <a:solidFill>
                  <a:srgbClr val="800000"/>
                </a:solidFill>
              </a:rPr>
              <a:t>PLEASE PRAY FOR</a:t>
            </a:r>
          </a:p>
          <a:p>
            <a:pPr>
              <a:spcBef>
                <a:spcPts val="600"/>
              </a:spcBef>
              <a:spcAft>
                <a:spcPts val="600"/>
              </a:spcAft>
            </a:pPr>
            <a:r>
              <a:rPr lang="en-GB" dirty="0">
                <a:effectLst/>
              </a:rPr>
              <a:t>The younger generation of </a:t>
            </a:r>
            <a:r>
              <a:rPr lang="en-GB" dirty="0" err="1">
                <a:effectLst/>
              </a:rPr>
              <a:t>Monkolé</a:t>
            </a:r>
            <a:r>
              <a:rPr lang="en-GB" dirty="0">
                <a:effectLst/>
              </a:rPr>
              <a:t> believers, that they will have a firm personal faith and a desire to share the Good News of Jesus with those around them.</a:t>
            </a:r>
          </a:p>
          <a:p>
            <a:pPr>
              <a:spcBef>
                <a:spcPts val="600"/>
              </a:spcBef>
              <a:spcAft>
                <a:spcPts val="600"/>
              </a:spcAft>
            </a:pPr>
            <a:r>
              <a:rPr lang="en-GB" dirty="0"/>
              <a:t>T</a:t>
            </a:r>
            <a:r>
              <a:rPr lang="en-GB" dirty="0">
                <a:effectLst/>
              </a:rPr>
              <a:t>he </a:t>
            </a:r>
            <a:r>
              <a:rPr lang="en-GB" dirty="0" err="1">
                <a:effectLst/>
              </a:rPr>
              <a:t>Monkolé</a:t>
            </a:r>
            <a:r>
              <a:rPr lang="en-GB" dirty="0">
                <a:effectLst/>
              </a:rPr>
              <a:t> Bible to be read, studied, and understood by </a:t>
            </a:r>
            <a:r>
              <a:rPr lang="en-GB" dirty="0" err="1">
                <a:effectLst/>
              </a:rPr>
              <a:t>Monkolé</a:t>
            </a:r>
            <a:r>
              <a:rPr lang="en-GB" dirty="0">
                <a:effectLst/>
              </a:rPr>
              <a:t> believers and those who do not yet believe.</a:t>
            </a:r>
            <a:br>
              <a:rPr lang="en-GB" dirty="0"/>
            </a:br>
            <a:endParaRPr lang="en-GB" dirty="0"/>
          </a:p>
          <a:p>
            <a:pPr>
              <a:spcBef>
                <a:spcPts val="600"/>
              </a:spcBef>
              <a:spcAft>
                <a:spcPts val="600"/>
              </a:spcAft>
            </a:pPr>
            <a:r>
              <a:rPr lang="en-GB" dirty="0">
                <a:effectLst/>
              </a:rPr>
              <a:t>Listeners, who will be ready and willing to accept the truth of the gospel as it is broadcast via community radio stations.</a:t>
            </a:r>
            <a:br>
              <a:rPr lang="en-GB" dirty="0"/>
            </a:br>
            <a:endParaRPr lang="en-GB" dirty="0"/>
          </a:p>
          <a:p>
            <a:pPr>
              <a:spcBef>
                <a:spcPts val="600"/>
              </a:spcBef>
              <a:spcAft>
                <a:spcPts val="600"/>
              </a:spcAft>
            </a:pPr>
            <a:r>
              <a:rPr lang="en-GB" dirty="0">
                <a:effectLst/>
              </a:rPr>
              <a:t>More personnel and resources to strengthen the administrative capacity of local Bible schools and church partners.</a:t>
            </a:r>
            <a:br>
              <a:rPr lang="en-GB" dirty="0"/>
            </a:br>
            <a:endParaRPr lang="en-GB" dirty="0"/>
          </a:p>
          <a:p>
            <a:pPr>
              <a:spcBef>
                <a:spcPts val="600"/>
              </a:spcBef>
              <a:spcAft>
                <a:spcPts val="600"/>
              </a:spcAft>
            </a:pPr>
            <a:r>
              <a:rPr lang="en-GB" dirty="0"/>
              <a:t>L</a:t>
            </a:r>
            <a:r>
              <a:rPr lang="en-GB" dirty="0">
                <a:effectLst/>
              </a:rPr>
              <a:t>abourers willing to work among the </a:t>
            </a:r>
            <a:r>
              <a:rPr lang="en-GB" dirty="0" err="1">
                <a:effectLst/>
              </a:rPr>
              <a:t>Monkolé</a:t>
            </a:r>
            <a:r>
              <a:rPr lang="en-GB" dirty="0">
                <a:effectLst/>
              </a:rPr>
              <a:t>, </a:t>
            </a:r>
            <a:r>
              <a:rPr lang="en-GB" dirty="0" err="1">
                <a:effectLst/>
              </a:rPr>
              <a:t>Weno</a:t>
            </a:r>
            <a:r>
              <a:rPr lang="en-GB" dirty="0">
                <a:effectLst/>
              </a:rPr>
              <a:t> and Sola people groups.</a:t>
            </a:r>
            <a:endParaRPr lang="en-GB" sz="2000" dirty="0"/>
          </a:p>
        </p:txBody>
      </p:sp>
    </p:spTree>
    <p:extLst>
      <p:ext uri="{BB962C8B-B14F-4D97-AF65-F5344CB8AC3E}">
        <p14:creationId xmlns:p14="http://schemas.microsoft.com/office/powerpoint/2010/main" val="327546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7EB5053-05E4-4392-AF0C-F5E03917FEF0}"/>
              </a:ext>
            </a:extLst>
          </p:cNvPr>
          <p:cNvSpPr/>
          <p:nvPr/>
        </p:nvSpPr>
        <p:spPr>
          <a:xfrm>
            <a:off x="0" y="0"/>
            <a:ext cx="12192000" cy="6858000"/>
          </a:xfrm>
          <a:prstGeom prst="rect">
            <a:avLst/>
          </a:prstGeom>
          <a:solidFill>
            <a:srgbClr val="003366"/>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3E527D5E-FE34-4DA8-865F-8C2D3A8D3E59}"/>
              </a:ext>
            </a:extLst>
          </p:cNvPr>
          <p:cNvSpPr txBox="1"/>
          <p:nvPr/>
        </p:nvSpPr>
        <p:spPr>
          <a:xfrm>
            <a:off x="4009608" y="2137805"/>
            <a:ext cx="4172784" cy="523220"/>
          </a:xfrm>
          <a:prstGeom prst="rect">
            <a:avLst/>
          </a:prstGeom>
          <a:noFill/>
          <a:effectLst/>
        </p:spPr>
        <p:txBody>
          <a:bodyPr wrap="square" rtlCol="0">
            <a:spAutoFit/>
          </a:bodyPr>
          <a:lstStyle/>
          <a:p>
            <a:r>
              <a:rPr lang="en-GB" sz="2800" b="1" dirty="0">
                <a:solidFill>
                  <a:schemeClr val="bg1"/>
                </a:solidFill>
              </a:rPr>
              <a:t>Thank you for your prayers</a:t>
            </a:r>
          </a:p>
        </p:txBody>
      </p:sp>
      <p:sp>
        <p:nvSpPr>
          <p:cNvPr id="16" name="TextBox 15">
            <a:extLst>
              <a:ext uri="{FF2B5EF4-FFF2-40B4-BE49-F238E27FC236}">
                <a16:creationId xmlns:a16="http://schemas.microsoft.com/office/drawing/2014/main" id="{A91E1BDC-DFD4-45C8-B77B-0A8FCE690909}"/>
              </a:ext>
            </a:extLst>
          </p:cNvPr>
          <p:cNvSpPr txBox="1"/>
          <p:nvPr/>
        </p:nvSpPr>
        <p:spPr>
          <a:xfrm>
            <a:off x="2491409" y="3031460"/>
            <a:ext cx="7368208" cy="954107"/>
          </a:xfrm>
          <a:prstGeom prst="rect">
            <a:avLst/>
          </a:prstGeom>
          <a:noFill/>
          <a:effectLst/>
        </p:spPr>
        <p:txBody>
          <a:bodyPr wrap="square" rtlCol="0">
            <a:spAutoFit/>
          </a:bodyPr>
          <a:lstStyle/>
          <a:p>
            <a:pPr algn="ctr"/>
            <a:r>
              <a:rPr lang="en-GB" sz="2800" dirty="0">
                <a:solidFill>
                  <a:schemeClr val="bg1"/>
                </a:solidFill>
              </a:rPr>
              <a:t>For more information, prayer resources, or if you are interested in serving, please visit sim.co.uk </a:t>
            </a:r>
          </a:p>
        </p:txBody>
      </p:sp>
      <p:pic>
        <p:nvPicPr>
          <p:cNvPr id="7" name="Picture 6" descr="A picture containing drawing&#10;&#10;Description automatically generated">
            <a:extLst>
              <a:ext uri="{FF2B5EF4-FFF2-40B4-BE49-F238E27FC236}">
                <a16:creationId xmlns:a16="http://schemas.microsoft.com/office/drawing/2014/main" id="{570BD16E-4328-410A-9B3C-D0149C7ED1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74725" y="5568897"/>
            <a:ext cx="2842549" cy="1195128"/>
          </a:xfrm>
          <a:prstGeom prst="rect">
            <a:avLst/>
          </a:prstGeom>
        </p:spPr>
      </p:pic>
    </p:spTree>
    <p:extLst>
      <p:ext uri="{BB962C8B-B14F-4D97-AF65-F5344CB8AC3E}">
        <p14:creationId xmlns:p14="http://schemas.microsoft.com/office/powerpoint/2010/main" val="181699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5517</TotalTime>
  <Words>395</Words>
  <Application>Microsoft Office PowerPoint</Application>
  <PresentationFormat>Widescreen</PresentationFormat>
  <Paragraphs>27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Hunt</dc:creator>
  <cp:lastModifiedBy>Linda Hunt</cp:lastModifiedBy>
  <cp:revision>196</cp:revision>
  <dcterms:created xsi:type="dcterms:W3CDTF">2018-01-04T16:27:46Z</dcterms:created>
  <dcterms:modified xsi:type="dcterms:W3CDTF">2021-08-12T12:14:59Z</dcterms:modified>
</cp:coreProperties>
</file>